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Layouts/slideLayout16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7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6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diagrams/drawing1.xml" ContentType="application/vnd.ms-office.drawingml.diagramDrawing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  <Override PartName="/customXml/itemProps4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2" r:id="rId4"/>
    <p:sldMasterId id="2147483762" r:id="rId5"/>
    <p:sldMasterId id="2147483704" r:id="rId6"/>
    <p:sldMasterId id="2147483666" r:id="rId7"/>
    <p:sldMasterId id="2147483728" r:id="rId8"/>
  </p:sldMasterIdLst>
  <p:notesMasterIdLst>
    <p:notesMasterId r:id="rId17"/>
  </p:notesMasterIdLst>
  <p:handoutMasterIdLst>
    <p:handoutMasterId r:id="rId18"/>
  </p:handoutMasterIdLst>
  <p:sldIdLst>
    <p:sldId id="281" r:id="rId9"/>
    <p:sldId id="284" r:id="rId10"/>
    <p:sldId id="2134807057" r:id="rId11"/>
    <p:sldId id="2147482550" r:id="rId12"/>
    <p:sldId id="2147482552" r:id="rId13"/>
    <p:sldId id="2147482268" r:id="rId14"/>
    <p:sldId id="2147482553" r:id="rId15"/>
    <p:sldId id="2147482551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4D36"/>
    <a:srgbClr val="404857"/>
    <a:srgbClr val="1A782C"/>
    <a:srgbClr val="7F7F7F"/>
    <a:srgbClr val="E5006D"/>
    <a:srgbClr val="DCD4C9"/>
    <a:srgbClr val="1E4288"/>
    <a:srgbClr val="677675"/>
    <a:srgbClr val="95A9BE"/>
    <a:srgbClr val="5859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79A209-F794-622A-0E4D-C6E30E5C92B1}" v="9" dt="2025-08-15T15:21:48.410"/>
    <p1510:client id="{F4926AFE-ED11-391E-F60F-39DA03F9321A}" v="14" dt="2025-08-17T00:17:03.0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303" autoAdjust="0"/>
    <p:restoredTop sz="96652" autoAdjust="0"/>
  </p:normalViewPr>
  <p:slideViewPr>
    <p:cSldViewPr snapToGrid="0">
      <p:cViewPr varScale="1">
        <p:scale>
          <a:sx n="82" d="100"/>
          <a:sy n="82" d="100"/>
        </p:scale>
        <p:origin x="749" y="7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microsoft.com/office/2016/11/relationships/changesInfo" Target="changesInfos/changesInfo1.xml"/><Relationship Id="rId10" Type="http://schemas.openxmlformats.org/officeDocument/2006/relationships/slide" Target="slides/slide2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night, Daniel" userId="S::dknight@fellowes.com::86eab11c-d8f3-48bc-a6c0-7ffc69d26c51" providerId="AD" clId="Web-{AE79A209-F794-622A-0E4D-C6E30E5C92B1}"/>
    <pc:docChg chg="modSld">
      <pc:chgData name="Knight, Daniel" userId="S::dknight@fellowes.com::86eab11c-d8f3-48bc-a6c0-7ffc69d26c51" providerId="AD" clId="Web-{AE79A209-F794-622A-0E4D-C6E30E5C92B1}" dt="2025-08-15T15:21:48.410" v="7" actId="20577"/>
      <pc:docMkLst>
        <pc:docMk/>
      </pc:docMkLst>
      <pc:sldChg chg="modSp">
        <pc:chgData name="Knight, Daniel" userId="S::dknight@fellowes.com::86eab11c-d8f3-48bc-a6c0-7ffc69d26c51" providerId="AD" clId="Web-{AE79A209-F794-622A-0E4D-C6E30E5C92B1}" dt="2025-08-15T15:21:48.410" v="7" actId="20577"/>
        <pc:sldMkLst>
          <pc:docMk/>
          <pc:sldMk cId="1207782791" sldId="2147482268"/>
        </pc:sldMkLst>
        <pc:spChg chg="mod">
          <ac:chgData name="Knight, Daniel" userId="S::dknight@fellowes.com::86eab11c-d8f3-48bc-a6c0-7ffc69d26c51" providerId="AD" clId="Web-{AE79A209-F794-622A-0E4D-C6E30E5C92B1}" dt="2025-08-15T15:21:48.410" v="7" actId="20577"/>
          <ac:spMkLst>
            <pc:docMk/>
            <pc:sldMk cId="1207782791" sldId="2147482268"/>
            <ac:spMk id="12" creationId="{26FA905B-492F-8725-52C8-D245A7BEFD57}"/>
          </ac:spMkLst>
        </pc:spChg>
      </pc:sldChg>
      <pc:sldChg chg="modSp">
        <pc:chgData name="Knight, Daniel" userId="S::dknight@fellowes.com::86eab11c-d8f3-48bc-a6c0-7ffc69d26c51" providerId="AD" clId="Web-{AE79A209-F794-622A-0E4D-C6E30E5C92B1}" dt="2025-08-15T15:21:11.784" v="3" actId="20577"/>
        <pc:sldMkLst>
          <pc:docMk/>
          <pc:sldMk cId="2634024167" sldId="2147482550"/>
        </pc:sldMkLst>
        <pc:spChg chg="mod">
          <ac:chgData name="Knight, Daniel" userId="S::dknight@fellowes.com::86eab11c-d8f3-48bc-a6c0-7ffc69d26c51" providerId="AD" clId="Web-{AE79A209-F794-622A-0E4D-C6E30E5C92B1}" dt="2025-08-15T15:21:11.784" v="3" actId="20577"/>
          <ac:spMkLst>
            <pc:docMk/>
            <pc:sldMk cId="2634024167" sldId="2147482550"/>
            <ac:spMk id="3" creationId="{560B011E-AD9C-33BE-82E1-E046E2574CBE}"/>
          </ac:spMkLst>
        </pc:spChg>
      </pc:sldChg>
    </pc:docChg>
  </pc:docChgLst>
  <pc:docChgLst>
    <pc:chgData name="Knight, Daniel" userId="S::dknight@fellowes.com::86eab11c-d8f3-48bc-a6c0-7ffc69d26c51" providerId="AD" clId="Web-{F4926AFE-ED11-391E-F60F-39DA03F9321A}"/>
    <pc:docChg chg="modSld">
      <pc:chgData name="Knight, Daniel" userId="S::dknight@fellowes.com::86eab11c-d8f3-48bc-a6c0-7ffc69d26c51" providerId="AD" clId="Web-{F4926AFE-ED11-391E-F60F-39DA03F9321A}" dt="2025-08-17T00:17:03.054" v="12" actId="20577"/>
      <pc:docMkLst>
        <pc:docMk/>
      </pc:docMkLst>
      <pc:sldChg chg="modSp">
        <pc:chgData name="Knight, Daniel" userId="S::dknight@fellowes.com::86eab11c-d8f3-48bc-a6c0-7ffc69d26c51" providerId="AD" clId="Web-{F4926AFE-ED11-391E-F60F-39DA03F9321A}" dt="2025-08-17T00:16:43.460" v="9" actId="20577"/>
        <pc:sldMkLst>
          <pc:docMk/>
          <pc:sldMk cId="1207782791" sldId="2147482268"/>
        </pc:sldMkLst>
        <pc:spChg chg="mod">
          <ac:chgData name="Knight, Daniel" userId="S::dknight@fellowes.com::86eab11c-d8f3-48bc-a6c0-7ffc69d26c51" providerId="AD" clId="Web-{F4926AFE-ED11-391E-F60F-39DA03F9321A}" dt="2025-08-17T00:16:43.460" v="9" actId="20577"/>
          <ac:spMkLst>
            <pc:docMk/>
            <pc:sldMk cId="1207782791" sldId="2147482268"/>
            <ac:spMk id="18" creationId="{CDA6EC53-EA1D-F545-8E4B-9AF90A340F9B}"/>
          </ac:spMkLst>
        </pc:spChg>
      </pc:sldChg>
      <pc:sldChg chg="modSp">
        <pc:chgData name="Knight, Daniel" userId="S::dknight@fellowes.com::86eab11c-d8f3-48bc-a6c0-7ffc69d26c51" providerId="AD" clId="Web-{F4926AFE-ED11-391E-F60F-39DA03F9321A}" dt="2025-08-17T00:17:03.054" v="12" actId="20577"/>
        <pc:sldMkLst>
          <pc:docMk/>
          <pc:sldMk cId="2634024167" sldId="2147482550"/>
        </pc:sldMkLst>
        <pc:spChg chg="mod">
          <ac:chgData name="Knight, Daniel" userId="S::dknight@fellowes.com::86eab11c-d8f3-48bc-a6c0-7ffc69d26c51" providerId="AD" clId="Web-{F4926AFE-ED11-391E-F60F-39DA03F9321A}" dt="2025-08-17T00:17:03.054" v="12" actId="20577"/>
          <ac:spMkLst>
            <pc:docMk/>
            <pc:sldMk cId="2634024167" sldId="2147482550"/>
            <ac:spMk id="37" creationId="{82049FF9-1B44-5F66-801C-1DBA9F3B3BCB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9D9AEB-363E-4989-9E68-247CE7B28100}" type="doc">
      <dgm:prSet loTypeId="urn:microsoft.com/office/officeart/2011/layout/Circle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13F43C28-866A-498A-848D-AA43D0EF2386}">
      <dgm:prSet phldrT="[Text]" custT="1"/>
      <dgm:spPr/>
      <dgm:t>
        <a:bodyPr/>
        <a:lstStyle/>
        <a:p>
          <a:r>
            <a:rPr lang="en-GB" sz="1800" b="1">
              <a:latin typeface="Poppins" panose="00000500000000000000" pitchFamily="2" charset="0"/>
              <a:cs typeface="Poppins" panose="00000500000000000000" pitchFamily="2" charset="0"/>
            </a:rPr>
            <a:t>Reseller</a:t>
          </a:r>
          <a:r>
            <a:rPr lang="en-GB" sz="1800">
              <a:latin typeface="Poppins" panose="00000500000000000000" pitchFamily="2" charset="0"/>
              <a:cs typeface="Poppins" panose="00000500000000000000" pitchFamily="2" charset="0"/>
            </a:rPr>
            <a:t> promotes </a:t>
          </a:r>
          <a:r>
            <a:rPr lang="en-GB" sz="1800" b="1">
              <a:latin typeface="Poppins" panose="00000500000000000000" pitchFamily="2" charset="0"/>
              <a:cs typeface="Poppins" panose="00000500000000000000" pitchFamily="2" charset="0"/>
            </a:rPr>
            <a:t>Cashback</a:t>
          </a:r>
          <a:r>
            <a:rPr lang="en-GB" sz="1800">
              <a:latin typeface="Poppins" panose="00000500000000000000" pitchFamily="2" charset="0"/>
              <a:cs typeface="Poppins" panose="00000500000000000000" pitchFamily="2" charset="0"/>
            </a:rPr>
            <a:t> on selected products</a:t>
          </a:r>
        </a:p>
      </dgm:t>
    </dgm:pt>
    <dgm:pt modelId="{E9FA5609-68A2-4F41-89A4-119D937456DE}" type="parTrans" cxnId="{41D08575-D2DA-4776-B450-F364BECC23FC}">
      <dgm:prSet/>
      <dgm:spPr/>
      <dgm:t>
        <a:bodyPr/>
        <a:lstStyle/>
        <a:p>
          <a:endParaRPr lang="en-GB" sz="16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D5AF857-4847-467F-8400-93F950488ED2}" type="sibTrans" cxnId="{41D08575-D2DA-4776-B450-F364BECC23FC}">
      <dgm:prSet/>
      <dgm:spPr/>
      <dgm:t>
        <a:bodyPr/>
        <a:lstStyle/>
        <a:p>
          <a:endParaRPr lang="en-GB" sz="16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23DB64E0-3C77-4DE4-B7E3-78A98378175D}">
      <dgm:prSet phldrT="[Text]" custT="1"/>
      <dgm:spPr/>
      <dgm:t>
        <a:bodyPr/>
        <a:lstStyle/>
        <a:p>
          <a:r>
            <a:rPr lang="en-GB" sz="1800">
              <a:latin typeface="Poppins" panose="00000500000000000000" pitchFamily="2" charset="0"/>
              <a:cs typeface="Poppins" panose="00000500000000000000" pitchFamily="2" charset="0"/>
            </a:rPr>
            <a:t>If the </a:t>
          </a:r>
          <a:r>
            <a:rPr lang="en-GB" sz="1800" b="1">
              <a:latin typeface="Poppins" panose="00000500000000000000" pitchFamily="2" charset="0"/>
              <a:cs typeface="Poppins" panose="00000500000000000000" pitchFamily="2" charset="0"/>
            </a:rPr>
            <a:t>End User purchases a participating product</a:t>
          </a:r>
          <a:r>
            <a:rPr lang="en-GB" sz="1800">
              <a:latin typeface="Poppins" panose="00000500000000000000" pitchFamily="2" charset="0"/>
              <a:cs typeface="Poppins" panose="00000500000000000000" pitchFamily="2" charset="0"/>
            </a:rPr>
            <a:t>, they are eligible to claim Cashback</a:t>
          </a:r>
        </a:p>
      </dgm:t>
    </dgm:pt>
    <dgm:pt modelId="{83D2AD4B-44DF-43EB-9BDF-438DF41CE4B8}" type="parTrans" cxnId="{202FAEE0-86C6-4366-852B-EEFAF96648F6}">
      <dgm:prSet/>
      <dgm:spPr/>
      <dgm:t>
        <a:bodyPr/>
        <a:lstStyle/>
        <a:p>
          <a:endParaRPr lang="en-GB" sz="16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A9BBF2B2-180A-4307-A905-055F671A858B}" type="sibTrans" cxnId="{202FAEE0-86C6-4366-852B-EEFAF96648F6}">
      <dgm:prSet/>
      <dgm:spPr/>
      <dgm:t>
        <a:bodyPr/>
        <a:lstStyle/>
        <a:p>
          <a:endParaRPr lang="en-GB" sz="16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3AF03666-DEAA-47CD-840B-229D043BB92E}">
      <dgm:prSet phldrT="[Text]" custT="1"/>
      <dgm:spPr/>
      <dgm:t>
        <a:bodyPr/>
        <a:lstStyle/>
        <a:p>
          <a:r>
            <a:rPr lang="en-GB" sz="1600" b="1">
              <a:latin typeface="Poppins" panose="00000500000000000000" pitchFamily="2" charset="0"/>
              <a:cs typeface="Poppins" panose="00000500000000000000" pitchFamily="2" charset="0"/>
            </a:rPr>
            <a:t>Claim</a:t>
          </a:r>
          <a:r>
            <a:rPr lang="en-GB" sz="1600">
              <a:latin typeface="Poppins" panose="00000500000000000000" pitchFamily="2" charset="0"/>
              <a:cs typeface="Poppins" panose="00000500000000000000" pitchFamily="2" charset="0"/>
            </a:rPr>
            <a:t> is made by the </a:t>
          </a:r>
          <a:r>
            <a:rPr lang="en-GB" sz="1600" b="1">
              <a:latin typeface="Poppins" panose="00000500000000000000" pitchFamily="2" charset="0"/>
              <a:cs typeface="Poppins" panose="00000500000000000000" pitchFamily="2" charset="0"/>
            </a:rPr>
            <a:t>End User</a:t>
          </a:r>
          <a:r>
            <a:rPr lang="en-GB" sz="1600">
              <a:latin typeface="Poppins" panose="00000500000000000000" pitchFamily="2" charset="0"/>
              <a:cs typeface="Poppins" panose="00000500000000000000" pitchFamily="2" charset="0"/>
            </a:rPr>
            <a:t>. They must complete a </a:t>
          </a:r>
          <a:r>
            <a:rPr lang="en-GB" sz="1600" b="1">
              <a:latin typeface="Poppins" panose="00000500000000000000" pitchFamily="2" charset="0"/>
              <a:cs typeface="Poppins" panose="00000500000000000000" pitchFamily="2" charset="0"/>
            </a:rPr>
            <a:t>claim form and provide proof of purchase </a:t>
          </a:r>
          <a:r>
            <a:rPr lang="en-GB" sz="1600">
              <a:latin typeface="Poppins" panose="00000500000000000000" pitchFamily="2" charset="0"/>
              <a:cs typeface="Poppins" panose="00000500000000000000" pitchFamily="2" charset="0"/>
            </a:rPr>
            <a:t>and bank details at</a:t>
          </a:r>
        </a:p>
      </dgm:t>
    </dgm:pt>
    <dgm:pt modelId="{72EFBFFB-22A0-4967-AB54-7F9F67097A93}" type="parTrans" cxnId="{18C9E298-75E8-4049-AE77-CD3ACBC878DD}">
      <dgm:prSet/>
      <dgm:spPr/>
      <dgm:t>
        <a:bodyPr/>
        <a:lstStyle/>
        <a:p>
          <a:endParaRPr lang="en-GB" sz="16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FE7B5A8C-5136-4670-A828-DC3A232FC81A}" type="sibTrans" cxnId="{18C9E298-75E8-4049-AE77-CD3ACBC878DD}">
      <dgm:prSet/>
      <dgm:spPr/>
      <dgm:t>
        <a:bodyPr/>
        <a:lstStyle/>
        <a:p>
          <a:endParaRPr lang="en-GB" sz="1600">
            <a:latin typeface="Poppins" panose="00000500000000000000" pitchFamily="2" charset="0"/>
            <a:cs typeface="Poppins" panose="00000500000000000000" pitchFamily="2" charset="0"/>
          </a:endParaRPr>
        </a:p>
      </dgm:t>
    </dgm:pt>
    <dgm:pt modelId="{430489B4-300D-49F2-A152-37B164429CD4}" type="pres">
      <dgm:prSet presAssocID="{489D9AEB-363E-4989-9E68-247CE7B28100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915DFD23-89C9-4171-B171-F4034F2E5204}" type="pres">
      <dgm:prSet presAssocID="{3AF03666-DEAA-47CD-840B-229D043BB92E}" presName="Accent3" presStyleCnt="0"/>
      <dgm:spPr/>
    </dgm:pt>
    <dgm:pt modelId="{669F616E-BEF0-478E-9E88-C2C725CFB7A5}" type="pres">
      <dgm:prSet presAssocID="{3AF03666-DEAA-47CD-840B-229D043BB92E}" presName="Accent" presStyleLbl="node1" presStyleIdx="0" presStyleCnt="3"/>
      <dgm:spPr>
        <a:solidFill>
          <a:srgbClr val="D54B34"/>
        </a:solidFill>
        <a:ln>
          <a:solidFill>
            <a:srgbClr val="D54B34"/>
          </a:solidFill>
        </a:ln>
      </dgm:spPr>
    </dgm:pt>
    <dgm:pt modelId="{FCD5E41F-FEFB-474E-86B8-1CD606837743}" type="pres">
      <dgm:prSet presAssocID="{3AF03666-DEAA-47CD-840B-229D043BB92E}" presName="ParentBackground3" presStyleCnt="0"/>
      <dgm:spPr/>
    </dgm:pt>
    <dgm:pt modelId="{AA15BB1D-A315-4C76-BDF2-4BB293FBC80B}" type="pres">
      <dgm:prSet presAssocID="{3AF03666-DEAA-47CD-840B-229D043BB92E}" presName="ParentBackground" presStyleLbl="fgAcc1" presStyleIdx="0" presStyleCnt="3"/>
      <dgm:spPr/>
    </dgm:pt>
    <dgm:pt modelId="{CA62B68E-3589-4645-B106-E68B61300DD0}" type="pres">
      <dgm:prSet presAssocID="{3AF03666-DEAA-47CD-840B-229D043BB92E}" presName="Parent3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DFE7A73C-1469-4537-A90F-EB0730B2DCCB}" type="pres">
      <dgm:prSet presAssocID="{23DB64E0-3C77-4DE4-B7E3-78A98378175D}" presName="Accent2" presStyleCnt="0"/>
      <dgm:spPr/>
    </dgm:pt>
    <dgm:pt modelId="{5E968F5B-4D5F-4E53-929F-39A37C64A304}" type="pres">
      <dgm:prSet presAssocID="{23DB64E0-3C77-4DE4-B7E3-78A98378175D}" presName="Accent" presStyleLbl="node1" presStyleIdx="1" presStyleCnt="3"/>
      <dgm:spPr>
        <a:solidFill>
          <a:srgbClr val="D54B34"/>
        </a:solidFill>
      </dgm:spPr>
    </dgm:pt>
    <dgm:pt modelId="{E733486C-AAD0-4D74-B720-049D206FBF39}" type="pres">
      <dgm:prSet presAssocID="{23DB64E0-3C77-4DE4-B7E3-78A98378175D}" presName="ParentBackground2" presStyleCnt="0"/>
      <dgm:spPr/>
    </dgm:pt>
    <dgm:pt modelId="{1F41CDF3-98C9-4CF1-B53F-2AB38E6A69B9}" type="pres">
      <dgm:prSet presAssocID="{23DB64E0-3C77-4DE4-B7E3-78A98378175D}" presName="ParentBackground" presStyleLbl="fgAcc1" presStyleIdx="1" presStyleCnt="3"/>
      <dgm:spPr/>
    </dgm:pt>
    <dgm:pt modelId="{F25AC4CB-EE73-487A-931E-C6E39645046F}" type="pres">
      <dgm:prSet presAssocID="{23DB64E0-3C77-4DE4-B7E3-78A98378175D}" presName="Parent2" presStyleLbl="revTx" presStyleIdx="0" presStyleCnt="0">
        <dgm:presLayoutVars>
          <dgm:chMax val="1"/>
          <dgm:chPref val="1"/>
          <dgm:bulletEnabled val="1"/>
        </dgm:presLayoutVars>
      </dgm:prSet>
      <dgm:spPr/>
    </dgm:pt>
    <dgm:pt modelId="{C08180BC-36B8-4D1A-9379-FD4EC9EE9F87}" type="pres">
      <dgm:prSet presAssocID="{13F43C28-866A-498A-848D-AA43D0EF2386}" presName="Accent1" presStyleCnt="0"/>
      <dgm:spPr/>
    </dgm:pt>
    <dgm:pt modelId="{41C37497-52A2-4ED6-A072-8C4050F89096}" type="pres">
      <dgm:prSet presAssocID="{13F43C28-866A-498A-848D-AA43D0EF2386}" presName="Accent" presStyleLbl="node1" presStyleIdx="2" presStyleCnt="3"/>
      <dgm:spPr>
        <a:solidFill>
          <a:srgbClr val="D54B34"/>
        </a:solidFill>
      </dgm:spPr>
    </dgm:pt>
    <dgm:pt modelId="{71B806F7-8C78-455B-9A37-356832C0E001}" type="pres">
      <dgm:prSet presAssocID="{13F43C28-866A-498A-848D-AA43D0EF2386}" presName="ParentBackground1" presStyleCnt="0"/>
      <dgm:spPr/>
    </dgm:pt>
    <dgm:pt modelId="{9998DEF8-7018-43CB-AFD2-52CCD7B453DE}" type="pres">
      <dgm:prSet presAssocID="{13F43C28-866A-498A-848D-AA43D0EF2386}" presName="ParentBackground" presStyleLbl="fgAcc1" presStyleIdx="2" presStyleCnt="3"/>
      <dgm:spPr/>
    </dgm:pt>
    <dgm:pt modelId="{F8581D47-3DF6-4E34-A136-3E98AF048501}" type="pres">
      <dgm:prSet presAssocID="{13F43C28-866A-498A-848D-AA43D0EF2386}" presName="Parent1" presStyleLbl="revTx" presStyleIdx="0" presStyleCnt="0">
        <dgm:presLayoutVars>
          <dgm:chMax val="1"/>
          <dgm:chPref val="1"/>
          <dgm:bulletEnabled val="1"/>
        </dgm:presLayoutVars>
      </dgm:prSet>
      <dgm:spPr/>
    </dgm:pt>
  </dgm:ptLst>
  <dgm:cxnLst>
    <dgm:cxn modelId="{D8A76819-1FB6-4D07-8554-07565692E3A8}" type="presOf" srcId="{3AF03666-DEAA-47CD-840B-229D043BB92E}" destId="{AA15BB1D-A315-4C76-BDF2-4BB293FBC80B}" srcOrd="0" destOrd="0" presId="urn:microsoft.com/office/officeart/2011/layout/CircleProcess"/>
    <dgm:cxn modelId="{A626705E-7709-4B3F-9FE7-714B03EC1DF7}" type="presOf" srcId="{3AF03666-DEAA-47CD-840B-229D043BB92E}" destId="{CA62B68E-3589-4645-B106-E68B61300DD0}" srcOrd="1" destOrd="0" presId="urn:microsoft.com/office/officeart/2011/layout/CircleProcess"/>
    <dgm:cxn modelId="{837C3941-B892-4FB3-A970-ADDC4DFA7DE1}" type="presOf" srcId="{23DB64E0-3C77-4DE4-B7E3-78A98378175D}" destId="{F25AC4CB-EE73-487A-931E-C6E39645046F}" srcOrd="1" destOrd="0" presId="urn:microsoft.com/office/officeart/2011/layout/CircleProcess"/>
    <dgm:cxn modelId="{28D2FF41-BF13-4812-B87A-8AC7A109545B}" type="presOf" srcId="{489D9AEB-363E-4989-9E68-247CE7B28100}" destId="{430489B4-300D-49F2-A152-37B164429CD4}" srcOrd="0" destOrd="0" presId="urn:microsoft.com/office/officeart/2011/layout/CircleProcess"/>
    <dgm:cxn modelId="{41D08575-D2DA-4776-B450-F364BECC23FC}" srcId="{489D9AEB-363E-4989-9E68-247CE7B28100}" destId="{13F43C28-866A-498A-848D-AA43D0EF2386}" srcOrd="0" destOrd="0" parTransId="{E9FA5609-68A2-4F41-89A4-119D937456DE}" sibTransId="{3D5AF857-4847-467F-8400-93F950488ED2}"/>
    <dgm:cxn modelId="{ABC02A7C-E2D9-421A-B506-5ED967525D1E}" type="presOf" srcId="{13F43C28-866A-498A-848D-AA43D0EF2386}" destId="{F8581D47-3DF6-4E34-A136-3E98AF048501}" srcOrd="1" destOrd="0" presId="urn:microsoft.com/office/officeart/2011/layout/CircleProcess"/>
    <dgm:cxn modelId="{18C9E298-75E8-4049-AE77-CD3ACBC878DD}" srcId="{489D9AEB-363E-4989-9E68-247CE7B28100}" destId="{3AF03666-DEAA-47CD-840B-229D043BB92E}" srcOrd="2" destOrd="0" parTransId="{72EFBFFB-22A0-4967-AB54-7F9F67097A93}" sibTransId="{FE7B5A8C-5136-4670-A828-DC3A232FC81A}"/>
    <dgm:cxn modelId="{878974CB-5984-493F-A483-B0D6CAE7F9C4}" type="presOf" srcId="{13F43C28-866A-498A-848D-AA43D0EF2386}" destId="{9998DEF8-7018-43CB-AFD2-52CCD7B453DE}" srcOrd="0" destOrd="0" presId="urn:microsoft.com/office/officeart/2011/layout/CircleProcess"/>
    <dgm:cxn modelId="{202FAEE0-86C6-4366-852B-EEFAF96648F6}" srcId="{489D9AEB-363E-4989-9E68-247CE7B28100}" destId="{23DB64E0-3C77-4DE4-B7E3-78A98378175D}" srcOrd="1" destOrd="0" parTransId="{83D2AD4B-44DF-43EB-9BDF-438DF41CE4B8}" sibTransId="{A9BBF2B2-180A-4307-A905-055F671A858B}"/>
    <dgm:cxn modelId="{6290DBE6-2948-4980-98ED-05E61F9F0937}" type="presOf" srcId="{23DB64E0-3C77-4DE4-B7E3-78A98378175D}" destId="{1F41CDF3-98C9-4CF1-B53F-2AB38E6A69B9}" srcOrd="0" destOrd="0" presId="urn:microsoft.com/office/officeart/2011/layout/CircleProcess"/>
    <dgm:cxn modelId="{347B215F-0EB6-421E-939A-C414DB17E27D}" type="presParOf" srcId="{430489B4-300D-49F2-A152-37B164429CD4}" destId="{915DFD23-89C9-4171-B171-F4034F2E5204}" srcOrd="0" destOrd="0" presId="urn:microsoft.com/office/officeart/2011/layout/CircleProcess"/>
    <dgm:cxn modelId="{568F10CE-DCF7-4FAC-B329-127B2EB6DE05}" type="presParOf" srcId="{915DFD23-89C9-4171-B171-F4034F2E5204}" destId="{669F616E-BEF0-478E-9E88-C2C725CFB7A5}" srcOrd="0" destOrd="0" presId="urn:microsoft.com/office/officeart/2011/layout/CircleProcess"/>
    <dgm:cxn modelId="{A810A808-A409-45C3-AFC6-2FC0B9B5608E}" type="presParOf" srcId="{430489B4-300D-49F2-A152-37B164429CD4}" destId="{FCD5E41F-FEFB-474E-86B8-1CD606837743}" srcOrd="1" destOrd="0" presId="urn:microsoft.com/office/officeart/2011/layout/CircleProcess"/>
    <dgm:cxn modelId="{814E7022-DADE-4C09-AACA-C3F5A9DBC34A}" type="presParOf" srcId="{FCD5E41F-FEFB-474E-86B8-1CD606837743}" destId="{AA15BB1D-A315-4C76-BDF2-4BB293FBC80B}" srcOrd="0" destOrd="0" presId="urn:microsoft.com/office/officeart/2011/layout/CircleProcess"/>
    <dgm:cxn modelId="{12C065FD-79D8-4CD9-82C0-7678C44646D9}" type="presParOf" srcId="{430489B4-300D-49F2-A152-37B164429CD4}" destId="{CA62B68E-3589-4645-B106-E68B61300DD0}" srcOrd="2" destOrd="0" presId="urn:microsoft.com/office/officeart/2011/layout/CircleProcess"/>
    <dgm:cxn modelId="{3AAF5300-DAAB-4FB2-91A4-4A267D47E045}" type="presParOf" srcId="{430489B4-300D-49F2-A152-37B164429CD4}" destId="{DFE7A73C-1469-4537-A90F-EB0730B2DCCB}" srcOrd="3" destOrd="0" presId="urn:microsoft.com/office/officeart/2011/layout/CircleProcess"/>
    <dgm:cxn modelId="{01613669-AA01-46CE-BA31-98801DF4EFAF}" type="presParOf" srcId="{DFE7A73C-1469-4537-A90F-EB0730B2DCCB}" destId="{5E968F5B-4D5F-4E53-929F-39A37C64A304}" srcOrd="0" destOrd="0" presId="urn:microsoft.com/office/officeart/2011/layout/CircleProcess"/>
    <dgm:cxn modelId="{A69F4561-FFBF-40AC-ABEB-E3BE13DC0DE0}" type="presParOf" srcId="{430489B4-300D-49F2-A152-37B164429CD4}" destId="{E733486C-AAD0-4D74-B720-049D206FBF39}" srcOrd="4" destOrd="0" presId="urn:microsoft.com/office/officeart/2011/layout/CircleProcess"/>
    <dgm:cxn modelId="{15E4DB49-FCD2-46BF-9CDA-43E1360C43EB}" type="presParOf" srcId="{E733486C-AAD0-4D74-B720-049D206FBF39}" destId="{1F41CDF3-98C9-4CF1-B53F-2AB38E6A69B9}" srcOrd="0" destOrd="0" presId="urn:microsoft.com/office/officeart/2011/layout/CircleProcess"/>
    <dgm:cxn modelId="{8FC357A1-D8A8-4206-BE60-7BA9C60780BE}" type="presParOf" srcId="{430489B4-300D-49F2-A152-37B164429CD4}" destId="{F25AC4CB-EE73-487A-931E-C6E39645046F}" srcOrd="5" destOrd="0" presId="urn:microsoft.com/office/officeart/2011/layout/CircleProcess"/>
    <dgm:cxn modelId="{E57E6562-C1EA-403B-86A0-6B5F0FC8070C}" type="presParOf" srcId="{430489B4-300D-49F2-A152-37B164429CD4}" destId="{C08180BC-36B8-4D1A-9379-FD4EC9EE9F87}" srcOrd="6" destOrd="0" presId="urn:microsoft.com/office/officeart/2011/layout/CircleProcess"/>
    <dgm:cxn modelId="{FAC5702B-5B5E-4D65-9C20-6FB35BD843EF}" type="presParOf" srcId="{C08180BC-36B8-4D1A-9379-FD4EC9EE9F87}" destId="{41C37497-52A2-4ED6-A072-8C4050F89096}" srcOrd="0" destOrd="0" presId="urn:microsoft.com/office/officeart/2011/layout/CircleProcess"/>
    <dgm:cxn modelId="{3859E8E8-358B-4263-AD19-33CC6202C3AF}" type="presParOf" srcId="{430489B4-300D-49F2-A152-37B164429CD4}" destId="{71B806F7-8C78-455B-9A37-356832C0E001}" srcOrd="7" destOrd="0" presId="urn:microsoft.com/office/officeart/2011/layout/CircleProcess"/>
    <dgm:cxn modelId="{453628E2-A3B5-40F1-A4A3-39FCD1FA7DF4}" type="presParOf" srcId="{71B806F7-8C78-455B-9A37-356832C0E001}" destId="{9998DEF8-7018-43CB-AFD2-52CCD7B453DE}" srcOrd="0" destOrd="0" presId="urn:microsoft.com/office/officeart/2011/layout/CircleProcess"/>
    <dgm:cxn modelId="{E79729EC-686E-4BF4-8E22-7BD0FE501B54}" type="presParOf" srcId="{430489B4-300D-49F2-A152-37B164429CD4}" destId="{F8581D47-3DF6-4E34-A136-3E98AF048501}" srcOrd="8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9F616E-BEF0-478E-9E88-C2C725CFB7A5}">
      <dsp:nvSpPr>
        <dsp:cNvPr id="0" name=""/>
        <dsp:cNvSpPr/>
      </dsp:nvSpPr>
      <dsp:spPr>
        <a:xfrm>
          <a:off x="7635670" y="1226067"/>
          <a:ext cx="3247821" cy="3248422"/>
        </a:xfrm>
        <a:prstGeom prst="ellipse">
          <a:avLst/>
        </a:prstGeom>
        <a:solidFill>
          <a:srgbClr val="D54B34"/>
        </a:solidFill>
        <a:ln w="12700" cap="flat" cmpd="sng" algn="ctr">
          <a:solidFill>
            <a:srgbClr val="D54B34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15BB1D-A315-4C76-BDF2-4BB293FBC80B}">
      <dsp:nvSpPr>
        <dsp:cNvPr id="0" name=""/>
        <dsp:cNvSpPr/>
      </dsp:nvSpPr>
      <dsp:spPr>
        <a:xfrm>
          <a:off x="7743507" y="1334366"/>
          <a:ext cx="3032145" cy="303182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b="1" kern="1200">
              <a:latin typeface="Poppins" panose="00000500000000000000" pitchFamily="2" charset="0"/>
              <a:cs typeface="Poppins" panose="00000500000000000000" pitchFamily="2" charset="0"/>
            </a:rPr>
            <a:t>Claim</a:t>
          </a:r>
          <a:r>
            <a:rPr lang="en-GB" sz="1600" kern="1200">
              <a:latin typeface="Poppins" panose="00000500000000000000" pitchFamily="2" charset="0"/>
              <a:cs typeface="Poppins" panose="00000500000000000000" pitchFamily="2" charset="0"/>
            </a:rPr>
            <a:t> is made by the </a:t>
          </a:r>
          <a:r>
            <a:rPr lang="en-GB" sz="1600" b="1" kern="1200">
              <a:latin typeface="Poppins" panose="00000500000000000000" pitchFamily="2" charset="0"/>
              <a:cs typeface="Poppins" panose="00000500000000000000" pitchFamily="2" charset="0"/>
            </a:rPr>
            <a:t>End User</a:t>
          </a:r>
          <a:r>
            <a:rPr lang="en-GB" sz="1600" kern="1200">
              <a:latin typeface="Poppins" panose="00000500000000000000" pitchFamily="2" charset="0"/>
              <a:cs typeface="Poppins" panose="00000500000000000000" pitchFamily="2" charset="0"/>
            </a:rPr>
            <a:t>. They must complete a </a:t>
          </a:r>
          <a:r>
            <a:rPr lang="en-GB" sz="1600" b="1" kern="1200">
              <a:latin typeface="Poppins" panose="00000500000000000000" pitchFamily="2" charset="0"/>
              <a:cs typeface="Poppins" panose="00000500000000000000" pitchFamily="2" charset="0"/>
            </a:rPr>
            <a:t>claim form and provide proof of purchase </a:t>
          </a:r>
          <a:r>
            <a:rPr lang="en-GB" sz="1600" kern="1200">
              <a:latin typeface="Poppins" panose="00000500000000000000" pitchFamily="2" charset="0"/>
              <a:cs typeface="Poppins" panose="00000500000000000000" pitchFamily="2" charset="0"/>
            </a:rPr>
            <a:t>and bank details at</a:t>
          </a:r>
        </a:p>
      </dsp:txBody>
      <dsp:txXfrm>
        <a:off x="8176973" y="1767565"/>
        <a:ext cx="2165214" cy="2165425"/>
      </dsp:txXfrm>
    </dsp:sp>
    <dsp:sp modelId="{5E968F5B-4D5F-4E53-929F-39A37C64A304}">
      <dsp:nvSpPr>
        <dsp:cNvPr id="0" name=""/>
        <dsp:cNvSpPr/>
      </dsp:nvSpPr>
      <dsp:spPr>
        <a:xfrm rot="2700000">
          <a:off x="4282864" y="1229994"/>
          <a:ext cx="3239998" cy="3239998"/>
        </a:xfrm>
        <a:prstGeom prst="teardrop">
          <a:avLst>
            <a:gd name="adj" fmla="val 100000"/>
          </a:avLst>
        </a:prstGeom>
        <a:solidFill>
          <a:srgbClr val="D54B3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41CDF3-98C9-4CF1-B53F-2AB38E6A69B9}">
      <dsp:nvSpPr>
        <dsp:cNvPr id="0" name=""/>
        <dsp:cNvSpPr/>
      </dsp:nvSpPr>
      <dsp:spPr>
        <a:xfrm>
          <a:off x="4386791" y="1334366"/>
          <a:ext cx="3032145" cy="303182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latin typeface="Poppins" panose="00000500000000000000" pitchFamily="2" charset="0"/>
              <a:cs typeface="Poppins" panose="00000500000000000000" pitchFamily="2" charset="0"/>
            </a:rPr>
            <a:t>If the </a:t>
          </a:r>
          <a:r>
            <a:rPr lang="en-GB" sz="1800" b="1" kern="1200">
              <a:latin typeface="Poppins" panose="00000500000000000000" pitchFamily="2" charset="0"/>
              <a:cs typeface="Poppins" panose="00000500000000000000" pitchFamily="2" charset="0"/>
            </a:rPr>
            <a:t>End User purchases a participating product</a:t>
          </a:r>
          <a:r>
            <a:rPr lang="en-GB" sz="1800" kern="1200">
              <a:latin typeface="Poppins" panose="00000500000000000000" pitchFamily="2" charset="0"/>
              <a:cs typeface="Poppins" panose="00000500000000000000" pitchFamily="2" charset="0"/>
            </a:rPr>
            <a:t>, they are eligible to claim Cashback</a:t>
          </a:r>
        </a:p>
      </dsp:txBody>
      <dsp:txXfrm>
        <a:off x="4820257" y="1767565"/>
        <a:ext cx="2165214" cy="2165425"/>
      </dsp:txXfrm>
    </dsp:sp>
    <dsp:sp modelId="{41C37497-52A2-4ED6-A072-8C4050F89096}">
      <dsp:nvSpPr>
        <dsp:cNvPr id="0" name=""/>
        <dsp:cNvSpPr/>
      </dsp:nvSpPr>
      <dsp:spPr>
        <a:xfrm rot="2700000">
          <a:off x="926148" y="1229994"/>
          <a:ext cx="3239998" cy="3239998"/>
        </a:xfrm>
        <a:prstGeom prst="teardrop">
          <a:avLst>
            <a:gd name="adj" fmla="val 100000"/>
          </a:avLst>
        </a:prstGeom>
        <a:solidFill>
          <a:srgbClr val="D54B3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98DEF8-7018-43CB-AFD2-52CCD7B453DE}">
      <dsp:nvSpPr>
        <dsp:cNvPr id="0" name=""/>
        <dsp:cNvSpPr/>
      </dsp:nvSpPr>
      <dsp:spPr>
        <a:xfrm>
          <a:off x="1030074" y="1334366"/>
          <a:ext cx="3032145" cy="3031823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>
              <a:latin typeface="Poppins" panose="00000500000000000000" pitchFamily="2" charset="0"/>
              <a:cs typeface="Poppins" panose="00000500000000000000" pitchFamily="2" charset="0"/>
            </a:rPr>
            <a:t>Reseller</a:t>
          </a:r>
          <a:r>
            <a:rPr lang="en-GB" sz="1800" kern="1200">
              <a:latin typeface="Poppins" panose="00000500000000000000" pitchFamily="2" charset="0"/>
              <a:cs typeface="Poppins" panose="00000500000000000000" pitchFamily="2" charset="0"/>
            </a:rPr>
            <a:t> promotes </a:t>
          </a:r>
          <a:r>
            <a:rPr lang="en-GB" sz="1800" b="1" kern="1200">
              <a:latin typeface="Poppins" panose="00000500000000000000" pitchFamily="2" charset="0"/>
              <a:cs typeface="Poppins" panose="00000500000000000000" pitchFamily="2" charset="0"/>
            </a:rPr>
            <a:t>Cashback</a:t>
          </a:r>
          <a:r>
            <a:rPr lang="en-GB" sz="1800" kern="1200">
              <a:latin typeface="Poppins" panose="00000500000000000000" pitchFamily="2" charset="0"/>
              <a:cs typeface="Poppins" panose="00000500000000000000" pitchFamily="2" charset="0"/>
            </a:rPr>
            <a:t> on selected products</a:t>
          </a:r>
        </a:p>
      </dsp:txBody>
      <dsp:txXfrm>
        <a:off x="1463540" y="1767565"/>
        <a:ext cx="2165214" cy="21654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ECD76AB-48A0-4FBF-9122-BC4989C9723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0C7F57-8C63-404F-9D71-0E5D02AD6B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B7180-A860-44DC-9951-8DC3ED3FA428}" type="datetimeFigureOut">
              <a:rPr lang="en-GB" smtClean="0"/>
              <a:t>16/08/2025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4DC18A-F2A1-4044-A0EA-91A12282E36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CB52DC-4875-4213-8629-B7DAFB8E2B1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6B2455-9869-4D92-B7D5-A51C4A8726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9967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406F2D-CE70-49E3-A09C-61E3659F3146}" type="datetimeFigureOut">
              <a:rPr lang="nl-NL" smtClean="0"/>
              <a:t>16-8-2025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B00797-F548-4177-80C2-FE0CBA3664A4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00790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B00797-F548-4177-80C2-FE0CBA3664A4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9434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B00797-F548-4177-80C2-FE0CBA3664A4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65649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134EB7-E13A-4167-A898-DBC204AEED5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1255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C31EF-12B0-76FF-5491-4E534F922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BC27AD07-3867-A383-4975-15CC884801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B4E4672D-91C8-39D2-674C-47CD774EB1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6D708D7-25CC-741E-C5A5-A02502024A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B00797-F548-4177-80C2-FE0CBA3664A4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63359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C0AA4-1E0F-5900-BC54-F6BC6BFC8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F60B8AAB-1CED-52A0-DF72-EEB3E628A5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760C8E1D-9105-C55A-5965-D26F9DF4F0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121D9A7-08A4-1563-0D6F-F9C8060C68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B00797-F548-4177-80C2-FE0CBA3664A4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36121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C79786-7B5B-46D4-93F3-5088C0356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CE365FE4-58B1-7CA1-0739-36EF321357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50BFD864-3035-7ABA-4414-51F42506ED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C584EA1-B64B-852D-25C4-790D535E11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B00797-F548-4177-80C2-FE0CBA3664A4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61715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S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A246DFE-8C3D-51C1-7F40-D06319B3A8DF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303FD1-31E1-1057-6C7A-68223F9BB1A7}"/>
              </a:ext>
            </a:extLst>
          </p:cNvPr>
          <p:cNvSpPr txBox="1"/>
          <p:nvPr userDrawn="1"/>
        </p:nvSpPr>
        <p:spPr>
          <a:xfrm>
            <a:off x="0" y="3143755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0">
                <a:solidFill>
                  <a:schemeClr val="bg1"/>
                </a:solidFill>
                <a:latin typeface="Raleway" pitchFamily="2" charset="0"/>
              </a:rPr>
              <a:t>Workspace Solutions</a:t>
            </a:r>
          </a:p>
        </p:txBody>
      </p:sp>
      <p:pic>
        <p:nvPicPr>
          <p:cNvPr id="2" name="Picture 1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9AAD167-C0A0-9FE6-836F-8E3FD9577FA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276872"/>
            <a:ext cx="3779613" cy="86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871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QM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BEAABC-24C8-4896-97E9-6C7DE2D832BF}"/>
              </a:ext>
            </a:extLst>
          </p:cNvPr>
          <p:cNvSpPr/>
          <p:nvPr userDrawn="1"/>
        </p:nvSpPr>
        <p:spPr>
          <a:xfrm>
            <a:off x="0" y="0"/>
            <a:ext cx="12192000" cy="12026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85876-F017-4B8E-AF42-E6ACBD335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401" y="0"/>
            <a:ext cx="10926207" cy="120263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5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 sz="2500">
                <a:latin typeface="+mj-lt"/>
              </a:defRPr>
            </a:lvl2pPr>
            <a:lvl3pPr marL="914400" indent="0">
              <a:buFontTx/>
              <a:buNone/>
              <a:defRPr sz="2500">
                <a:latin typeface="+mj-lt"/>
              </a:defRPr>
            </a:lvl3pPr>
            <a:lvl4pPr marL="1371600" indent="0">
              <a:buFontTx/>
              <a:buNone/>
              <a:defRPr sz="2500">
                <a:latin typeface="+mj-lt"/>
              </a:defRPr>
            </a:lvl4pPr>
            <a:lvl5pPr marL="1828800" indent="0">
              <a:buFontTx/>
              <a:buNone/>
              <a:defRPr sz="2500">
                <a:latin typeface="+mj-lt"/>
              </a:defRPr>
            </a:lvl5pPr>
          </a:lstStyle>
          <a:p>
            <a:pPr lvl="0"/>
            <a:r>
              <a:rPr lang="en-US"/>
              <a:t>Title Here</a:t>
            </a:r>
            <a:endParaRPr lang="en-GB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CED7998-F9CF-453A-9F2B-AEBAFBF4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67FB95B8-F51B-4E48-B92C-A053CFC03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54E9C99-8FF2-48FA-8E61-F53E4FC4D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D1D409E6-E69E-D6A4-ACB7-A181AE14D4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60496" y="6381328"/>
            <a:ext cx="1414661" cy="32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835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AB343-CF63-EAA3-3A2A-D65893639B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39FF027B-C4DF-8AE2-BFA9-F2817EE64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F80BC3D8-AC79-8155-5900-AEFBDB4F08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5097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QM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99748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676E96E-BEFD-4E35-1059-2775737AE033}"/>
              </a:ext>
            </a:extLst>
          </p:cNvPr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F888E5-20C6-D902-7B5B-B710AAE788E4}"/>
              </a:ext>
            </a:extLst>
          </p:cNvPr>
          <p:cNvSpPr txBox="1"/>
          <p:nvPr userDrawn="1"/>
        </p:nvSpPr>
        <p:spPr>
          <a:xfrm>
            <a:off x="0" y="3254266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0">
                <a:solidFill>
                  <a:schemeClr val="bg1"/>
                </a:solidFill>
                <a:latin typeface="Raleway" pitchFamily="2" charset="0"/>
              </a:rPr>
              <a:t>Storage &amp; Organisation</a:t>
            </a:r>
          </a:p>
        </p:txBody>
      </p:sp>
      <p:pic>
        <p:nvPicPr>
          <p:cNvPr id="2" name="Picture 1" descr="Text, logo&#10;&#10;Description automatically generated">
            <a:extLst>
              <a:ext uri="{FF2B5EF4-FFF2-40B4-BE49-F238E27FC236}">
                <a16:creationId xmlns:a16="http://schemas.microsoft.com/office/drawing/2014/main" id="{73B6EEB1-256B-BA2C-B5BE-6A6F54A92F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792" y="2348880"/>
            <a:ext cx="3800891" cy="90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453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BEAABC-24C8-4896-97E9-6C7DE2D832BF}"/>
              </a:ext>
            </a:extLst>
          </p:cNvPr>
          <p:cNvSpPr/>
          <p:nvPr userDrawn="1"/>
        </p:nvSpPr>
        <p:spPr>
          <a:xfrm>
            <a:off x="0" y="0"/>
            <a:ext cx="12192000" cy="1202635"/>
          </a:xfrm>
          <a:prstGeom prst="rect">
            <a:avLst/>
          </a:prstGeom>
          <a:solidFill>
            <a:srgbClr val="1E42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85876-F017-4B8E-AF42-E6ACBD335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401" y="0"/>
            <a:ext cx="10854199" cy="120263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5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 sz="2500">
                <a:latin typeface="+mj-lt"/>
              </a:defRPr>
            </a:lvl2pPr>
            <a:lvl3pPr marL="914400" indent="0">
              <a:buFontTx/>
              <a:buNone/>
              <a:defRPr sz="2500">
                <a:latin typeface="+mj-lt"/>
              </a:defRPr>
            </a:lvl3pPr>
            <a:lvl4pPr marL="1371600" indent="0">
              <a:buFontTx/>
              <a:buNone/>
              <a:defRPr sz="2500">
                <a:latin typeface="+mj-lt"/>
              </a:defRPr>
            </a:lvl4pPr>
            <a:lvl5pPr marL="1828800" indent="0">
              <a:buFontTx/>
              <a:buNone/>
              <a:defRPr sz="2500">
                <a:latin typeface="+mj-lt"/>
              </a:defRPr>
            </a:lvl5pPr>
          </a:lstStyle>
          <a:p>
            <a:pPr lvl="0"/>
            <a:r>
              <a:rPr lang="en-US"/>
              <a:t>Title Here</a:t>
            </a:r>
            <a:endParaRPr lang="en-GB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CED7998-F9CF-453A-9F2B-AEBAFBF4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67FB95B8-F51B-4E48-B92C-A053CFC03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54E9C99-8FF2-48FA-8E61-F53E4FC4D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  <p:pic>
        <p:nvPicPr>
          <p:cNvPr id="5" name="Picture 4" descr="A picture containing logo&#10;&#10;Description automatically generated">
            <a:extLst>
              <a:ext uri="{FF2B5EF4-FFF2-40B4-BE49-F238E27FC236}">
                <a16:creationId xmlns:a16="http://schemas.microsoft.com/office/drawing/2014/main" id="{CB5BF236-4DF4-78E7-6571-8CCEB7AE09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3341" y="6309320"/>
            <a:ext cx="1487315" cy="353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892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AB343-CF63-EAA3-3A2A-D65893639B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39FF027B-C4DF-8AE2-BFA9-F2817EE64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F80BC3D8-AC79-8155-5900-AEFBDB4F08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31317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B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82042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s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A1B95DE-D911-DE70-20E8-B99677BA783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orbel" panose="020B0503020204020204"/>
              <a:ea typeface="+mn-ea"/>
              <a:cs typeface="+mn-cs"/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B68022E-97EE-1448-B535-29B201FCA5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079775" y="2636912"/>
            <a:ext cx="3707606" cy="1009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481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s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BEAABC-24C8-4896-97E9-6C7DE2D832BF}"/>
              </a:ext>
            </a:extLst>
          </p:cNvPr>
          <p:cNvSpPr/>
          <p:nvPr userDrawn="1"/>
        </p:nvSpPr>
        <p:spPr>
          <a:xfrm>
            <a:off x="0" y="0"/>
            <a:ext cx="12192000" cy="12026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85876-F017-4B8E-AF42-E6ACBD335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401" y="0"/>
            <a:ext cx="10854200" cy="120263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5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 sz="2500">
                <a:latin typeface="+mj-lt"/>
              </a:defRPr>
            </a:lvl2pPr>
            <a:lvl3pPr marL="914400" indent="0">
              <a:buFontTx/>
              <a:buNone/>
              <a:defRPr sz="2500">
                <a:latin typeface="+mj-lt"/>
              </a:defRPr>
            </a:lvl3pPr>
            <a:lvl4pPr marL="1371600" indent="0">
              <a:buFontTx/>
              <a:buNone/>
              <a:defRPr sz="2500">
                <a:latin typeface="+mj-lt"/>
              </a:defRPr>
            </a:lvl4pPr>
            <a:lvl5pPr marL="1828800" indent="0">
              <a:buFontTx/>
              <a:buNone/>
              <a:defRPr sz="2500">
                <a:latin typeface="+mj-lt"/>
              </a:defRPr>
            </a:lvl5pPr>
          </a:lstStyle>
          <a:p>
            <a:pPr lvl="0"/>
            <a:r>
              <a:rPr lang="en-US"/>
              <a:t>Title Here</a:t>
            </a:r>
            <a:endParaRPr lang="en-GB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CED7998-F9CF-453A-9F2B-AEBAFBF4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67FB95B8-F51B-4E48-B92C-A053CFC03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54E9C99-8FF2-48FA-8E61-F53E4FC4D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EA32B0-BC09-2314-7EBF-75822A80719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60496" y="6381328"/>
            <a:ext cx="1414661" cy="32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2987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AB343-CF63-EAA3-3A2A-D65893639B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39FF027B-C4DF-8AE2-BFA9-F2817EE64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F80BC3D8-AC79-8155-5900-AEFBDB4F08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6001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S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BEAABC-24C8-4896-97E9-6C7DE2D832BF}"/>
              </a:ext>
            </a:extLst>
          </p:cNvPr>
          <p:cNvSpPr/>
          <p:nvPr userDrawn="1"/>
        </p:nvSpPr>
        <p:spPr>
          <a:xfrm>
            <a:off x="0" y="0"/>
            <a:ext cx="12192000" cy="120263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85876-F017-4B8E-AF42-E6ACBD335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400" y="0"/>
            <a:ext cx="10854199" cy="1202635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45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 sz="2500">
                <a:latin typeface="+mj-lt"/>
              </a:defRPr>
            </a:lvl2pPr>
            <a:lvl3pPr marL="914400" indent="0">
              <a:buFontTx/>
              <a:buNone/>
              <a:defRPr sz="2500">
                <a:latin typeface="+mj-lt"/>
              </a:defRPr>
            </a:lvl3pPr>
            <a:lvl4pPr marL="1371600" indent="0">
              <a:buFontTx/>
              <a:buNone/>
              <a:defRPr sz="2500">
                <a:latin typeface="+mj-lt"/>
              </a:defRPr>
            </a:lvl4pPr>
            <a:lvl5pPr marL="1828800" indent="0">
              <a:buFontTx/>
              <a:buNone/>
              <a:defRPr sz="2500">
                <a:latin typeface="+mj-lt"/>
              </a:defRPr>
            </a:lvl5pPr>
          </a:lstStyle>
          <a:p>
            <a:pPr lvl="0"/>
            <a:r>
              <a:rPr lang="en-US"/>
              <a:t>Title Here</a:t>
            </a:r>
            <a:endParaRPr lang="en-GB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CED7998-F9CF-453A-9F2B-AEBAFBF4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67FB95B8-F51B-4E48-B92C-A053CFC03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54E9C99-8FF2-48FA-8E61-F53E4FC4D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D7BFF7AC-126B-9687-5B74-380A1443DA0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60496" y="6381328"/>
            <a:ext cx="1414661" cy="32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1676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ands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1887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AB343-CF63-EAA3-3A2A-D65893639B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39FF027B-C4DF-8AE2-BFA9-F2817EE64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F80BC3D8-AC79-8155-5900-AEFBDB4F08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1807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S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8277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8F25E7D-C852-F8BA-35A5-1342A0C6B02D}"/>
              </a:ext>
            </a:extLst>
          </p:cNvPr>
          <p:cNvSpPr/>
          <p:nvPr userDrawn="1"/>
        </p:nvSpPr>
        <p:spPr>
          <a:xfrm>
            <a:off x="0" y="0"/>
            <a:ext cx="12191999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59E9407-C6BA-D5FC-C828-ED9306598141}"/>
              </a:ext>
            </a:extLst>
          </p:cNvPr>
          <p:cNvSpPr txBox="1"/>
          <p:nvPr userDrawn="1"/>
        </p:nvSpPr>
        <p:spPr>
          <a:xfrm>
            <a:off x="0" y="3140452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0">
                <a:solidFill>
                  <a:schemeClr val="bg1"/>
                </a:solidFill>
                <a:latin typeface="Raleway" pitchFamily="2" charset="0"/>
              </a:rPr>
              <a:t>Contract Interiors</a:t>
            </a:r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1F53BB7-3698-2930-4DB1-3EF7F18AA6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946" y="2466030"/>
            <a:ext cx="2376264" cy="545014"/>
          </a:xfrm>
          <a:prstGeom prst="rect">
            <a:avLst/>
          </a:prstGeom>
        </p:spPr>
      </p:pic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B9CAC3FF-5D3E-968A-5264-A7BF6ACC99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78" b="28218"/>
          <a:stretch/>
        </p:blipFill>
        <p:spPr>
          <a:xfrm>
            <a:off x="3719736" y="2276872"/>
            <a:ext cx="2088836" cy="92333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C28C28F-56A3-71A9-0F7C-348F3E1C0E94}"/>
              </a:ext>
            </a:extLst>
          </p:cNvPr>
          <p:cNvCxnSpPr/>
          <p:nvPr userDrawn="1"/>
        </p:nvCxnSpPr>
        <p:spPr>
          <a:xfrm>
            <a:off x="6095999" y="2204864"/>
            <a:ext cx="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78965DC-8137-C3AA-16E4-8CA7B285B9D6}"/>
              </a:ext>
            </a:extLst>
          </p:cNvPr>
          <p:cNvCxnSpPr>
            <a:cxnSpLocks/>
          </p:cNvCxnSpPr>
          <p:nvPr userDrawn="1"/>
        </p:nvCxnSpPr>
        <p:spPr>
          <a:xfrm>
            <a:off x="5879976" y="2348879"/>
            <a:ext cx="0" cy="733514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6276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5BEAABC-24C8-4896-97E9-6C7DE2D832BF}"/>
              </a:ext>
            </a:extLst>
          </p:cNvPr>
          <p:cNvSpPr/>
          <p:nvPr userDrawn="1"/>
        </p:nvSpPr>
        <p:spPr>
          <a:xfrm>
            <a:off x="0" y="0"/>
            <a:ext cx="12192000" cy="1202635"/>
          </a:xfrm>
          <a:prstGeom prst="rect">
            <a:avLst/>
          </a:prstGeom>
          <a:solidFill>
            <a:srgbClr val="6776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85876-F017-4B8E-AF42-E6ACBD3350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42401" y="0"/>
            <a:ext cx="10926207" cy="120263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marL="0" indent="0" algn="ctr">
              <a:buFontTx/>
              <a:buNone/>
              <a:defRPr sz="4500">
                <a:solidFill>
                  <a:schemeClr val="bg1"/>
                </a:solidFill>
                <a:latin typeface="+mn-lt"/>
              </a:defRPr>
            </a:lvl1pPr>
            <a:lvl2pPr marL="457200" indent="0">
              <a:buFontTx/>
              <a:buNone/>
              <a:defRPr sz="2500">
                <a:latin typeface="+mj-lt"/>
              </a:defRPr>
            </a:lvl2pPr>
            <a:lvl3pPr marL="914400" indent="0">
              <a:buFontTx/>
              <a:buNone/>
              <a:defRPr sz="2500">
                <a:latin typeface="+mj-lt"/>
              </a:defRPr>
            </a:lvl3pPr>
            <a:lvl4pPr marL="1371600" indent="0">
              <a:buFontTx/>
              <a:buNone/>
              <a:defRPr sz="2500">
                <a:latin typeface="+mj-lt"/>
              </a:defRPr>
            </a:lvl4pPr>
            <a:lvl5pPr marL="1828800" indent="0">
              <a:buFontTx/>
              <a:buNone/>
              <a:defRPr sz="2500">
                <a:latin typeface="+mj-lt"/>
              </a:defRPr>
            </a:lvl5pPr>
          </a:lstStyle>
          <a:p>
            <a:pPr lvl="0"/>
            <a:r>
              <a:rPr lang="en-US"/>
              <a:t>Title Here</a:t>
            </a:r>
            <a:endParaRPr lang="en-GB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CED7998-F9CF-453A-9F2B-AEBAFBF4F5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67FB95B8-F51B-4E48-B92C-A053CFC0356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C54E9C99-8FF2-48FA-8E61-F53E4FC4DB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7D46D6B7-3FEA-0B99-A0E3-BEF7BD9338C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6520" y="6381328"/>
            <a:ext cx="1007809" cy="231458"/>
          </a:xfrm>
          <a:prstGeom prst="rect">
            <a:avLst/>
          </a:prstGeom>
        </p:spPr>
      </p:pic>
      <p:pic>
        <p:nvPicPr>
          <p:cNvPr id="5" name="Picture 4" descr="A black and blue logo&#10;&#10;Description automatically generated">
            <a:extLst>
              <a:ext uri="{FF2B5EF4-FFF2-40B4-BE49-F238E27FC236}">
                <a16:creationId xmlns:a16="http://schemas.microsoft.com/office/drawing/2014/main" id="{D78EE4D9-5E75-D2B9-B36F-F2730812A7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3" t="28002" r="6003" b="30002"/>
          <a:stretch/>
        </p:blipFill>
        <p:spPr>
          <a:xfrm>
            <a:off x="9696399" y="6295502"/>
            <a:ext cx="936104" cy="446777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73209B-B44E-C9C0-1E50-5097026B8018}"/>
              </a:ext>
            </a:extLst>
          </p:cNvPr>
          <p:cNvCxnSpPr>
            <a:cxnSpLocks/>
          </p:cNvCxnSpPr>
          <p:nvPr userDrawn="1"/>
        </p:nvCxnSpPr>
        <p:spPr>
          <a:xfrm>
            <a:off x="10704511" y="6337255"/>
            <a:ext cx="0" cy="28066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91888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2AB343-CF63-EAA3-3A2A-D65893639BF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401" y="2206600"/>
            <a:ext cx="5161925" cy="1436687"/>
          </a:xfrm>
          <a:prstGeom prst="rect">
            <a:avLst/>
          </a:prstGeom>
        </p:spPr>
        <p:txBody>
          <a:bodyPr/>
          <a:lstStyle>
            <a:lvl1pPr marL="228600" indent="-228600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tx1"/>
                </a:solidFill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Bullet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  <a:p>
            <a:pPr lvl="0"/>
            <a:endParaRPr lang="en-US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39FF027B-C4DF-8AE2-BFA9-F2817EE6491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401" y="3933056"/>
            <a:ext cx="5161925" cy="172819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en-US"/>
              <a:t>Paragraph Text (</a:t>
            </a:r>
            <a:r>
              <a:rPr lang="en-US" err="1"/>
              <a:t>Raleway</a:t>
            </a:r>
            <a:r>
              <a:rPr lang="en-US"/>
              <a:t> body - 15pt)</a:t>
            </a:r>
          </a:p>
        </p:txBody>
      </p:sp>
      <p:sp>
        <p:nvSpPr>
          <p:cNvPr id="5" name="Text Placeholder 13">
            <a:extLst>
              <a:ext uri="{FF2B5EF4-FFF2-40B4-BE49-F238E27FC236}">
                <a16:creationId xmlns:a16="http://schemas.microsoft.com/office/drawing/2014/main" id="{F80BC3D8-AC79-8155-5900-AEFBDB4F08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401" y="1562445"/>
            <a:ext cx="5161925" cy="2880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latin typeface="Raleway SemiBold" pitchFamily="2" charset="0"/>
              </a:defRPr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Title (</a:t>
            </a:r>
            <a:r>
              <a:rPr lang="en-US" err="1"/>
              <a:t>Raleway</a:t>
            </a:r>
            <a:r>
              <a:rPr lang="en-US"/>
              <a:t> </a:t>
            </a:r>
            <a:r>
              <a:rPr lang="en-US" err="1"/>
              <a:t>SemiBold</a:t>
            </a:r>
            <a:r>
              <a:rPr lang="en-US"/>
              <a:t> - 20pt)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38837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1947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QM -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C91583-F4E4-BD78-71FC-1F55231A1097}"/>
              </a:ext>
            </a:extLst>
          </p:cNvPr>
          <p:cNvSpPr/>
          <p:nvPr userDrawn="1"/>
        </p:nvSpPr>
        <p:spPr>
          <a:xfrm>
            <a:off x="0" y="0"/>
            <a:ext cx="12192000" cy="687065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A78CFF-F7C6-828F-1727-A8A3ED4C0A8D}"/>
              </a:ext>
            </a:extLst>
          </p:cNvPr>
          <p:cNvSpPr txBox="1"/>
          <p:nvPr userDrawn="1"/>
        </p:nvSpPr>
        <p:spPr>
          <a:xfrm>
            <a:off x="0" y="3153845"/>
            <a:ext cx="121919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0">
                <a:solidFill>
                  <a:schemeClr val="bg1"/>
                </a:solidFill>
                <a:latin typeface="Raleway" pitchFamily="2" charset="0"/>
              </a:rPr>
              <a:t>Air Quality Management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4DF7784-0B5E-F81B-24F9-CBBB4C460F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76" y="2276872"/>
            <a:ext cx="3779613" cy="866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839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2461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5" r:id="rId2"/>
    <p:sldLayoutId id="2147483757" r:id="rId3"/>
    <p:sldLayoutId id="21474837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Raleway Light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52454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Raleway Light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3281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8" r:id="rId2"/>
    <p:sldLayoutId id="2147483759" r:id="rId3"/>
    <p:sldLayoutId id="214748370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47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97" r:id="rId2"/>
    <p:sldLayoutId id="2147483760" r:id="rId3"/>
    <p:sldLayoutId id="214748369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182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2" r:id="rId2"/>
    <p:sldLayoutId id="2147483761" r:id="rId3"/>
    <p:sldLayoutId id="214748373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Raleway Light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2.png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svg"/><Relationship Id="rId5" Type="http://schemas.openxmlformats.org/officeDocument/2006/relationships/image" Target="../media/image2.png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1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7.jpeg"/><Relationship Id="rId10" Type="http://schemas.openxmlformats.org/officeDocument/2006/relationships/image" Target="../media/image20.png"/><Relationship Id="rId4" Type="http://schemas.openxmlformats.org/officeDocument/2006/relationships/image" Target="../media/image16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6.png"/><Relationship Id="rId7" Type="http://schemas.openxmlformats.org/officeDocument/2006/relationships/image" Target="../media/image2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svg"/><Relationship Id="rId5" Type="http://schemas.openxmlformats.org/officeDocument/2006/relationships/image" Target="../media/image2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microsoft.com/office/2007/relationships/hdphoto" Target="../media/hdphoto1.wdp"/><Relationship Id="rId3" Type="http://schemas.openxmlformats.org/officeDocument/2006/relationships/image" Target="../media/image24.jp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jpg"/><Relationship Id="rId10" Type="http://schemas.openxmlformats.org/officeDocument/2006/relationships/image" Target="../media/image31.png"/><Relationship Id="rId4" Type="http://schemas.openxmlformats.org/officeDocument/2006/relationships/image" Target="../media/image25.jpg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F01DC6B1-A02C-5C77-C1A7-7CA0DD219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72961">
            <a:off x="3525305" y="1810678"/>
            <a:ext cx="5004435" cy="1695200"/>
          </a:xfrm>
          <a:prstGeom prst="rect">
            <a:avLst/>
          </a:prstGeom>
        </p:spPr>
      </p:pic>
      <p:pic>
        <p:nvPicPr>
          <p:cNvPr id="5" name="Afbeelding 4" descr="Afbeelding met overdekt, meubels, vloer, muur&#10;&#10;Automatisch gegenereerde beschrijving">
            <a:extLst>
              <a:ext uri="{FF2B5EF4-FFF2-40B4-BE49-F238E27FC236}">
                <a16:creationId xmlns:a16="http://schemas.microsoft.com/office/drawing/2014/main" id="{37CFE331-37E2-D8A9-C997-B4CE6966571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9" t="17304" r="7572" b="18193"/>
          <a:stretch/>
        </p:blipFill>
        <p:spPr>
          <a:xfrm>
            <a:off x="-2" y="0"/>
            <a:ext cx="9027883" cy="6115801"/>
          </a:xfrm>
          <a:prstGeom prst="rect">
            <a:avLst/>
          </a:prstGeom>
        </p:spPr>
      </p:pic>
      <p:sp>
        <p:nvSpPr>
          <p:cNvPr id="27" name="Rechthoek 26">
            <a:extLst>
              <a:ext uri="{FF2B5EF4-FFF2-40B4-BE49-F238E27FC236}">
                <a16:creationId xmlns:a16="http://schemas.microsoft.com/office/drawing/2014/main" id="{ECFB84CC-1DFC-7D4A-21AB-7BF20481557F}"/>
              </a:ext>
            </a:extLst>
          </p:cNvPr>
          <p:cNvSpPr/>
          <p:nvPr/>
        </p:nvSpPr>
        <p:spPr>
          <a:xfrm rot="672557">
            <a:off x="7850792" y="-329419"/>
            <a:ext cx="4899998" cy="7763165"/>
          </a:xfrm>
          <a:prstGeom prst="rect">
            <a:avLst/>
          </a:prstGeom>
          <a:solidFill>
            <a:srgbClr val="DCD4C9"/>
          </a:solidFill>
          <a:ln>
            <a:solidFill>
              <a:srgbClr val="DCD4C9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DDB31159-C9FA-50C2-4AEF-57821749B78B}"/>
              </a:ext>
            </a:extLst>
          </p:cNvPr>
          <p:cNvSpPr txBox="1"/>
          <p:nvPr/>
        </p:nvSpPr>
        <p:spPr>
          <a:xfrm>
            <a:off x="7714824" y="2352033"/>
            <a:ext cx="4790989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i="1" dirty="0"/>
              <a:t>Promotional </a:t>
            </a:r>
            <a:br>
              <a:rPr lang="en-US" sz="4000" b="1" i="1" dirty="0"/>
            </a:br>
            <a:r>
              <a:rPr lang="en-US" sz="4000" b="1" i="1" dirty="0"/>
              <a:t>Activity </a:t>
            </a:r>
          </a:p>
          <a:p>
            <a:pPr algn="ctr"/>
            <a:endParaRPr lang="en-US" b="1" i="1" dirty="0"/>
          </a:p>
          <a:p>
            <a:pPr algn="ctr"/>
            <a:r>
              <a:rPr lang="en-US" sz="4000" b="1" i="1" dirty="0"/>
              <a:t>Q4 2025</a:t>
            </a:r>
            <a:endParaRPr lang="nl-NL" sz="4000" b="1" i="1" dirty="0"/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EAD27207-C5E8-2591-17A2-5B6565A738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03534" y="1162879"/>
            <a:ext cx="1644751" cy="377742"/>
          </a:xfrm>
          <a:prstGeom prst="rect">
            <a:avLst/>
          </a:prstGeom>
        </p:spPr>
      </p:pic>
      <p:cxnSp>
        <p:nvCxnSpPr>
          <p:cNvPr id="39" name="Rechte verbindingslijn 38">
            <a:extLst>
              <a:ext uri="{FF2B5EF4-FFF2-40B4-BE49-F238E27FC236}">
                <a16:creationId xmlns:a16="http://schemas.microsoft.com/office/drawing/2014/main" id="{1314A3CB-BC38-47B2-6308-AE976EB7082E}"/>
              </a:ext>
            </a:extLst>
          </p:cNvPr>
          <p:cNvCxnSpPr>
            <a:cxnSpLocks/>
          </p:cNvCxnSpPr>
          <p:nvPr/>
        </p:nvCxnSpPr>
        <p:spPr>
          <a:xfrm>
            <a:off x="8539163" y="3743859"/>
            <a:ext cx="3138487" cy="0"/>
          </a:xfrm>
          <a:prstGeom prst="line">
            <a:avLst/>
          </a:prstGeom>
          <a:ln w="25400">
            <a:solidFill>
              <a:srgbClr val="CB4D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kstvak 1">
            <a:extLst>
              <a:ext uri="{FF2B5EF4-FFF2-40B4-BE49-F238E27FC236}">
                <a16:creationId xmlns:a16="http://schemas.microsoft.com/office/drawing/2014/main" id="{CB3D6BD4-DB72-264B-A4F5-122919A7C3CD}"/>
              </a:ext>
            </a:extLst>
          </p:cNvPr>
          <p:cNvSpPr txBox="1"/>
          <p:nvPr/>
        </p:nvSpPr>
        <p:spPr>
          <a:xfrm>
            <a:off x="8079246" y="4996466"/>
            <a:ext cx="4112753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400"/>
              <a:t>WORKSPACE SOLUTIONS &amp; </a:t>
            </a:r>
            <a:endParaRPr lang="nl-NL"/>
          </a:p>
          <a:p>
            <a:pPr algn="ctr"/>
            <a:r>
              <a:rPr lang="en-US" sz="1400"/>
              <a:t>WORKSPACE HEALTH </a:t>
            </a:r>
            <a:endParaRPr lang="en-US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0567446B-E60B-4137-E35A-189D39F211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6082240"/>
            <a:ext cx="12192001" cy="775760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668AB578-53A9-A688-D91E-BE15BBA11E5F}"/>
              </a:ext>
            </a:extLst>
          </p:cNvPr>
          <p:cNvSpPr txBox="1"/>
          <p:nvPr/>
        </p:nvSpPr>
        <p:spPr>
          <a:xfrm>
            <a:off x="1" y="6226574"/>
            <a:ext cx="121919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>
                <a:solidFill>
                  <a:schemeClr val="bg1"/>
                </a:solidFill>
              </a:rPr>
              <a:t>Live </a:t>
            </a:r>
            <a:r>
              <a:rPr lang="nl-NL" sz="2400" err="1">
                <a:solidFill>
                  <a:schemeClr val="bg1"/>
                </a:solidFill>
              </a:rPr>
              <a:t>your</a:t>
            </a:r>
            <a:r>
              <a:rPr lang="nl-NL" sz="2400">
                <a:solidFill>
                  <a:schemeClr val="bg1"/>
                </a:solidFill>
              </a:rPr>
              <a:t> Best </a:t>
            </a:r>
            <a:r>
              <a:rPr lang="nl-NL" sz="2400" err="1">
                <a:solidFill>
                  <a:schemeClr val="bg1"/>
                </a:solidFill>
              </a:rPr>
              <a:t>Work</a:t>
            </a:r>
            <a:r>
              <a:rPr lang="nl-NL" sz="2400" b="1" i="1" err="1">
                <a:solidFill>
                  <a:schemeClr val="bg1"/>
                </a:solidFill>
              </a:rPr>
              <a:t>Life</a:t>
            </a:r>
            <a:r>
              <a:rPr lang="nl-NL" sz="2400" b="1" i="1">
                <a:solidFill>
                  <a:schemeClr val="bg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89780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id="{F01DC6B1-A02C-5C77-C1A7-7CA0DD219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72961">
            <a:off x="3525305" y="1810678"/>
            <a:ext cx="5004435" cy="1695200"/>
          </a:xfrm>
          <a:prstGeom prst="rect">
            <a:avLst/>
          </a:prstGeom>
        </p:spPr>
      </p:pic>
      <p:pic>
        <p:nvPicPr>
          <p:cNvPr id="21" name="Afbeelding 20" descr="Afbeelding met kleding, overdekt, meubels, kamerplant&#10;&#10;Automatisch gegenereerde beschrijving">
            <a:extLst>
              <a:ext uri="{FF2B5EF4-FFF2-40B4-BE49-F238E27FC236}">
                <a16:creationId xmlns:a16="http://schemas.microsoft.com/office/drawing/2014/main" id="{0ADE92C2-23CD-50CE-1ADB-F6920BCB2CB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1" t="6163" b="10220"/>
          <a:stretch/>
        </p:blipFill>
        <p:spPr>
          <a:xfrm>
            <a:off x="-1" y="0"/>
            <a:ext cx="11527397" cy="6858000"/>
          </a:xfrm>
          <a:prstGeom prst="rect">
            <a:avLst/>
          </a:prstGeom>
        </p:spPr>
      </p:pic>
      <p:sp>
        <p:nvSpPr>
          <p:cNvPr id="27" name="Rechthoek 26">
            <a:extLst>
              <a:ext uri="{FF2B5EF4-FFF2-40B4-BE49-F238E27FC236}">
                <a16:creationId xmlns:a16="http://schemas.microsoft.com/office/drawing/2014/main" id="{ECFB84CC-1DFC-7D4A-21AB-7BF20481557F}"/>
              </a:ext>
            </a:extLst>
          </p:cNvPr>
          <p:cNvSpPr/>
          <p:nvPr/>
        </p:nvSpPr>
        <p:spPr>
          <a:xfrm rot="672557">
            <a:off x="7850792" y="-329419"/>
            <a:ext cx="4899998" cy="7763165"/>
          </a:xfrm>
          <a:prstGeom prst="rect">
            <a:avLst/>
          </a:prstGeom>
          <a:solidFill>
            <a:srgbClr val="DCD4C9"/>
          </a:solidFill>
          <a:ln>
            <a:solidFill>
              <a:srgbClr val="DCD4C9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DDB31159-C9FA-50C2-4AEF-57821749B78B}"/>
              </a:ext>
            </a:extLst>
          </p:cNvPr>
          <p:cNvSpPr txBox="1"/>
          <p:nvPr/>
        </p:nvSpPr>
        <p:spPr>
          <a:xfrm>
            <a:off x="7714824" y="2694933"/>
            <a:ext cx="479098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i="1"/>
              <a:t>Cashback</a:t>
            </a:r>
          </a:p>
          <a:p>
            <a:pPr algn="ctr"/>
            <a:r>
              <a:rPr lang="en-US" sz="4000" b="1" i="1"/>
              <a:t>2025 </a:t>
            </a:r>
            <a:endParaRPr lang="nl-NL" sz="4000" b="1" i="1"/>
          </a:p>
        </p:txBody>
      </p:sp>
      <p:pic>
        <p:nvPicPr>
          <p:cNvPr id="33" name="Graphic 32">
            <a:extLst>
              <a:ext uri="{FF2B5EF4-FFF2-40B4-BE49-F238E27FC236}">
                <a16:creationId xmlns:a16="http://schemas.microsoft.com/office/drawing/2014/main" id="{EAD27207-C5E8-2591-17A2-5B6565A738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03534" y="1162879"/>
            <a:ext cx="1644751" cy="377742"/>
          </a:xfrm>
          <a:prstGeom prst="rect">
            <a:avLst/>
          </a:prstGeom>
        </p:spPr>
      </p:pic>
      <p:cxnSp>
        <p:nvCxnSpPr>
          <p:cNvPr id="39" name="Rechte verbindingslijn 38">
            <a:extLst>
              <a:ext uri="{FF2B5EF4-FFF2-40B4-BE49-F238E27FC236}">
                <a16:creationId xmlns:a16="http://schemas.microsoft.com/office/drawing/2014/main" id="{1314A3CB-BC38-47B2-6308-AE976EB7082E}"/>
              </a:ext>
            </a:extLst>
          </p:cNvPr>
          <p:cNvCxnSpPr>
            <a:cxnSpLocks/>
          </p:cNvCxnSpPr>
          <p:nvPr/>
        </p:nvCxnSpPr>
        <p:spPr>
          <a:xfrm>
            <a:off x="8539163" y="4086759"/>
            <a:ext cx="3138487" cy="0"/>
          </a:xfrm>
          <a:prstGeom prst="line">
            <a:avLst/>
          </a:prstGeom>
          <a:ln w="25400">
            <a:solidFill>
              <a:srgbClr val="CB4D3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fbeelding 4">
            <a:extLst>
              <a:ext uri="{FF2B5EF4-FFF2-40B4-BE49-F238E27FC236}">
                <a16:creationId xmlns:a16="http://schemas.microsoft.com/office/drawing/2014/main" id="{11550868-5903-2EC5-76ED-5CDA596553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6082240"/>
            <a:ext cx="12192001" cy="77576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6C2F608-BBD8-642C-B064-B0F86C164C67}"/>
              </a:ext>
            </a:extLst>
          </p:cNvPr>
          <p:cNvSpPr txBox="1"/>
          <p:nvPr/>
        </p:nvSpPr>
        <p:spPr>
          <a:xfrm>
            <a:off x="1" y="6226574"/>
            <a:ext cx="1219199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nl-NL" sz="2400">
                <a:solidFill>
                  <a:schemeClr val="bg1"/>
                </a:solidFill>
              </a:rPr>
              <a:t>Live </a:t>
            </a:r>
            <a:r>
              <a:rPr lang="nl-NL" sz="2400" err="1">
                <a:solidFill>
                  <a:schemeClr val="bg1"/>
                </a:solidFill>
              </a:rPr>
              <a:t>your</a:t>
            </a:r>
            <a:r>
              <a:rPr lang="nl-NL" sz="2400">
                <a:solidFill>
                  <a:schemeClr val="bg1"/>
                </a:solidFill>
              </a:rPr>
              <a:t> Best </a:t>
            </a:r>
            <a:r>
              <a:rPr lang="nl-NL" sz="2400" err="1">
                <a:solidFill>
                  <a:schemeClr val="bg1"/>
                </a:solidFill>
              </a:rPr>
              <a:t>Work</a:t>
            </a:r>
            <a:r>
              <a:rPr lang="nl-NL" sz="2400" b="1" i="1" err="1">
                <a:solidFill>
                  <a:schemeClr val="bg1"/>
                </a:solidFill>
              </a:rPr>
              <a:t>Life</a:t>
            </a:r>
            <a:r>
              <a:rPr lang="nl-NL" sz="2400" b="1" i="1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7B0823DD-1E67-B4F6-B9DE-AE8DDDC0C085}"/>
              </a:ext>
            </a:extLst>
          </p:cNvPr>
          <p:cNvSpPr txBox="1"/>
          <p:nvPr/>
        </p:nvSpPr>
        <p:spPr>
          <a:xfrm>
            <a:off x="8079246" y="4996466"/>
            <a:ext cx="4112753" cy="30777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1400"/>
              <a:t>WORKSPACE SOLUTIONS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433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171D8E3-B9D6-5ACE-F40A-0C87737A81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nl-NL"/>
              <a:t>How to claim the cashback?</a:t>
            </a:r>
            <a:endParaRPr lang="en-GB"/>
          </a:p>
        </p:txBody>
      </p:sp>
      <p:graphicFrame>
        <p:nvGraphicFramePr>
          <p:cNvPr id="59" name="Diagram 58">
            <a:extLst>
              <a:ext uri="{FF2B5EF4-FFF2-40B4-BE49-F238E27FC236}">
                <a16:creationId xmlns:a16="http://schemas.microsoft.com/office/drawing/2014/main" id="{8B731D33-753E-EFF2-ADB8-F59C46A20EF0}"/>
              </a:ext>
            </a:extLst>
          </p:cNvPr>
          <p:cNvGraphicFramePr/>
          <p:nvPr/>
        </p:nvGraphicFramePr>
        <p:xfrm>
          <a:off x="149032" y="1040178"/>
          <a:ext cx="11138614" cy="56999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0" name="TextBox 21">
            <a:extLst>
              <a:ext uri="{FF2B5EF4-FFF2-40B4-BE49-F238E27FC236}">
                <a16:creationId xmlns:a16="http://schemas.microsoft.com/office/drawing/2014/main" id="{6A737C37-3501-16B8-F033-A2EA07095DEA}"/>
              </a:ext>
            </a:extLst>
          </p:cNvPr>
          <p:cNvSpPr txBox="1"/>
          <p:nvPr/>
        </p:nvSpPr>
        <p:spPr>
          <a:xfrm>
            <a:off x="8103757" y="4932719"/>
            <a:ext cx="2630080" cy="646331"/>
          </a:xfrm>
          <a:prstGeom prst="rect">
            <a:avLst/>
          </a:prstGeom>
          <a:solidFill>
            <a:srgbClr val="D54B34"/>
          </a:solidFill>
        </p:spPr>
        <p:txBody>
          <a:bodyPr wrap="square" rtlCol="0">
            <a:spAutoFit/>
          </a:bodyPr>
          <a:lstStyle/>
          <a:p>
            <a:pPr algn="ctr"/>
            <a:endParaRPr lang="en-GB" sz="1200" b="1" i="0" u="none" strike="noStrike" baseline="0">
              <a:solidFill>
                <a:srgbClr val="000000"/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  <a:p>
            <a:pPr algn="ctr"/>
            <a:r>
              <a:rPr lang="en-GB" sz="1200" b="1" i="0" u="none" strike="noStrike" baseline="0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www.fellowes-promotion.com </a:t>
            </a:r>
            <a:endParaRPr lang="en-GB" sz="1200">
              <a:solidFill>
                <a:schemeClr val="bg1"/>
              </a:solidFill>
            </a:endParaRPr>
          </a:p>
          <a:p>
            <a:pPr algn="ctr"/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2907812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9ABD80-7A94-B425-8628-716EE619D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Afbeelding 35">
            <a:extLst>
              <a:ext uri="{FF2B5EF4-FFF2-40B4-BE49-F238E27FC236}">
                <a16:creationId xmlns:a16="http://schemas.microsoft.com/office/drawing/2014/main" id="{9C2040A4-5F6B-A96A-C9F9-1AD80D7336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4989" y="5370924"/>
            <a:ext cx="3684494" cy="1487076"/>
          </a:xfrm>
          <a:prstGeom prst="rect">
            <a:avLst/>
          </a:prstGeom>
        </p:spPr>
      </p:pic>
      <p:sp>
        <p:nvSpPr>
          <p:cNvPr id="29" name="Rechthoek 28">
            <a:extLst>
              <a:ext uri="{FF2B5EF4-FFF2-40B4-BE49-F238E27FC236}">
                <a16:creationId xmlns:a16="http://schemas.microsoft.com/office/drawing/2014/main" id="{815A9833-1D04-C430-0E70-90DE83C668B6}"/>
              </a:ext>
            </a:extLst>
          </p:cNvPr>
          <p:cNvSpPr/>
          <p:nvPr/>
        </p:nvSpPr>
        <p:spPr>
          <a:xfrm>
            <a:off x="8507506" y="1202636"/>
            <a:ext cx="3684493" cy="4339410"/>
          </a:xfrm>
          <a:prstGeom prst="rect">
            <a:avLst/>
          </a:prstGeom>
          <a:solidFill>
            <a:srgbClr val="DCD4C9"/>
          </a:solidFill>
          <a:ln>
            <a:solidFill>
              <a:srgbClr val="DCD4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9E5DF7-F9EA-2240-4C2D-D12DF30D0EA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r>
              <a:rPr lang="en-US" dirty="0" err="1"/>
              <a:t>WSS</a:t>
            </a:r>
            <a:r>
              <a:rPr lang="en-US" dirty="0"/>
              <a:t> Promotions 2025 – Q4 Cashback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0B011E-AD9C-33BE-82E1-E046E2574C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3325" y="1402290"/>
            <a:ext cx="4320125" cy="785285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100000"/>
              </a:lnSpc>
              <a:buNone/>
            </a:pPr>
            <a:r>
              <a:rPr lang="nl-NL" sz="1400" dirty="0" err="1">
                <a:latin typeface="Raleway SemiBold" pitchFamily="2" charset="0"/>
              </a:rPr>
              <a:t>Promotional</a:t>
            </a:r>
            <a:r>
              <a:rPr lang="nl-NL" sz="1400" dirty="0">
                <a:latin typeface="Raleway SemiBold" pitchFamily="2" charset="0"/>
              </a:rPr>
              <a:t> </a:t>
            </a:r>
            <a:r>
              <a:rPr lang="nl-NL" sz="1400" dirty="0" err="1">
                <a:latin typeface="Raleway SemiBold" pitchFamily="2" charset="0"/>
              </a:rPr>
              <a:t>period</a:t>
            </a:r>
            <a:r>
              <a:rPr lang="nl-NL" sz="1400" dirty="0">
                <a:latin typeface="Raleway SemiBold" pitchFamily="2" charset="0"/>
              </a:rPr>
              <a:t>:</a:t>
            </a:r>
          </a:p>
          <a:p>
            <a:pPr lvl="1">
              <a:lnSpc>
                <a:spcPct val="100000"/>
              </a:lnSpc>
            </a:pPr>
            <a:r>
              <a:rPr lang="en-US" sz="1200" dirty="0">
                <a:latin typeface="Raleway"/>
              </a:rPr>
              <a:t>1st October - 31st December 2025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BC0784DC-5993-DC78-C715-22D2E503462F}"/>
              </a:ext>
            </a:extLst>
          </p:cNvPr>
          <p:cNvSpPr txBox="1">
            <a:spLocks/>
          </p:cNvSpPr>
          <p:nvPr/>
        </p:nvSpPr>
        <p:spPr>
          <a:xfrm>
            <a:off x="398526" y="3588455"/>
            <a:ext cx="7967514" cy="78528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nl-NL" sz="1400" dirty="0" err="1">
                <a:latin typeface="Raleway SemiBold" pitchFamily="2" charset="0"/>
              </a:rPr>
              <a:t>Participating</a:t>
            </a:r>
            <a:r>
              <a:rPr lang="nl-NL" sz="1400" dirty="0">
                <a:latin typeface="Raleway SemiBold" pitchFamily="2" charset="0"/>
              </a:rPr>
              <a:t> </a:t>
            </a:r>
            <a:r>
              <a:rPr lang="nl-NL" sz="1400" dirty="0" err="1">
                <a:latin typeface="Raleway SemiBold" pitchFamily="2" charset="0"/>
              </a:rPr>
              <a:t>Products</a:t>
            </a:r>
            <a:endParaRPr lang="nl-NL" sz="1400" dirty="0">
              <a:latin typeface="Raleway SemiBold" pitchFamily="2" charset="0"/>
            </a:endParaRPr>
          </a:p>
          <a:p>
            <a:pPr lvl="1">
              <a:lnSpc>
                <a:spcPct val="100000"/>
              </a:lnSpc>
            </a:pPr>
            <a:r>
              <a:rPr lang="nl-NL" sz="1200" dirty="0">
                <a:latin typeface="Raleway"/>
              </a:rPr>
              <a:t>225Ci / 325Ci / 425Ci / 485Ci </a:t>
            </a:r>
          </a:p>
          <a:p>
            <a:pPr lvl="1">
              <a:lnSpc>
                <a:spcPct val="100000"/>
              </a:lnSpc>
            </a:pPr>
            <a:r>
              <a:rPr lang="nl-NL" sz="1200" dirty="0">
                <a:latin typeface="Raleway"/>
              </a:rPr>
              <a:t>AutoMax™ 80M / 100M / 150C / 200C/ 350C / 450C / 550C / 600M </a:t>
            </a:r>
            <a:endParaRPr lang="nl-NL" dirty="0"/>
          </a:p>
          <a:p>
            <a:pPr lvl="1">
              <a:lnSpc>
                <a:spcPct val="100000"/>
              </a:lnSpc>
            </a:pPr>
            <a:r>
              <a:rPr lang="nl-NL" sz="1200" dirty="0">
                <a:latin typeface="Raleway"/>
              </a:rPr>
              <a:t>LX45 / LX65 / LX85 / LX211 /  LX220  </a:t>
            </a:r>
            <a:endParaRPr lang="nl-NL" dirty="0">
              <a:latin typeface="Raleway"/>
            </a:endParaRPr>
          </a:p>
          <a:p>
            <a:pPr lvl="1">
              <a:lnSpc>
                <a:spcPct val="100000"/>
              </a:lnSpc>
            </a:pPr>
            <a:endParaRPr lang="nl-NL" sz="1200" dirty="0"/>
          </a:p>
          <a:p>
            <a:pPr lvl="1">
              <a:lnSpc>
                <a:spcPct val="100000"/>
              </a:lnSpc>
            </a:pPr>
            <a:endParaRPr lang="nl-NL" sz="1200" dirty="0">
              <a:latin typeface="Raleway"/>
            </a:endParaRPr>
          </a:p>
        </p:txBody>
      </p:sp>
      <p:pic>
        <p:nvPicPr>
          <p:cNvPr id="26" name="Afbeelding 25">
            <a:extLst>
              <a:ext uri="{FF2B5EF4-FFF2-40B4-BE49-F238E27FC236}">
                <a16:creationId xmlns:a16="http://schemas.microsoft.com/office/drawing/2014/main" id="{42794932-14B7-D71C-A537-274D9641CF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06247" y="2972391"/>
            <a:ext cx="3685753" cy="2711231"/>
          </a:xfrm>
          <a:prstGeom prst="rect">
            <a:avLst/>
          </a:prstGeom>
        </p:spPr>
      </p:pic>
      <p:sp>
        <p:nvSpPr>
          <p:cNvPr id="27" name="Tekstvak 4">
            <a:extLst>
              <a:ext uri="{FF2B5EF4-FFF2-40B4-BE49-F238E27FC236}">
                <a16:creationId xmlns:a16="http://schemas.microsoft.com/office/drawing/2014/main" id="{83865105-7C09-3D7B-AF74-A7FB09E4204F}"/>
              </a:ext>
            </a:extLst>
          </p:cNvPr>
          <p:cNvSpPr txBox="1"/>
          <p:nvPr/>
        </p:nvSpPr>
        <p:spPr>
          <a:xfrm>
            <a:off x="8980544" y="5682569"/>
            <a:ext cx="2893956" cy="723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4000" b="1" i="1">
                <a:solidFill>
                  <a:schemeClr val="bg1"/>
                </a:solidFill>
              </a:rPr>
              <a:t>Cashback</a:t>
            </a:r>
          </a:p>
        </p:txBody>
      </p:sp>
      <p:pic>
        <p:nvPicPr>
          <p:cNvPr id="28" name="Picture 5">
            <a:extLst>
              <a:ext uri="{FF2B5EF4-FFF2-40B4-BE49-F238E27FC236}">
                <a16:creationId xmlns:a16="http://schemas.microsoft.com/office/drawing/2014/main" id="{FF3333AD-CB24-5E7C-A546-FDD0B0060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377" y="6289680"/>
            <a:ext cx="2446530" cy="45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6E47A12C-60A4-1AD8-01BE-717746E5A3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65267" y="1611679"/>
            <a:ext cx="1644751" cy="377742"/>
          </a:xfrm>
          <a:prstGeom prst="rect">
            <a:avLst/>
          </a:prstGeom>
        </p:spPr>
      </p:pic>
      <p:sp>
        <p:nvSpPr>
          <p:cNvPr id="37" name="Text Placeholder 2">
            <a:extLst>
              <a:ext uri="{FF2B5EF4-FFF2-40B4-BE49-F238E27FC236}">
                <a16:creationId xmlns:a16="http://schemas.microsoft.com/office/drawing/2014/main" id="{82049FF9-1B44-5F66-801C-1DBA9F3B3BCB}"/>
              </a:ext>
            </a:extLst>
          </p:cNvPr>
          <p:cNvSpPr txBox="1">
            <a:spLocks/>
          </p:cNvSpPr>
          <p:nvPr/>
        </p:nvSpPr>
        <p:spPr>
          <a:xfrm>
            <a:off x="404433" y="2133438"/>
            <a:ext cx="7670624" cy="78528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nl-NL" sz="1400" dirty="0" err="1">
                <a:latin typeface="Raleway SemiBold" pitchFamily="2" charset="0"/>
              </a:rPr>
              <a:t>Promotional</a:t>
            </a:r>
            <a:r>
              <a:rPr lang="nl-NL" sz="1400" dirty="0">
                <a:latin typeface="Raleway SemiBold" pitchFamily="2" charset="0"/>
              </a:rPr>
              <a:t> </a:t>
            </a:r>
            <a:r>
              <a:rPr lang="nl-NL" sz="1400" dirty="0" err="1">
                <a:latin typeface="Raleway SemiBold" pitchFamily="2" charset="0"/>
              </a:rPr>
              <a:t>mechanic</a:t>
            </a:r>
            <a:r>
              <a:rPr lang="nl-NL" sz="1400" dirty="0">
                <a:latin typeface="Raleway SemiBold" pitchFamily="2" charset="0"/>
              </a:rPr>
              <a:t>:</a:t>
            </a:r>
          </a:p>
          <a:p>
            <a:pPr lvl="1">
              <a:lnSpc>
                <a:spcPct val="100000"/>
              </a:lnSpc>
            </a:pPr>
            <a:r>
              <a:rPr lang="en-US" sz="1200" dirty="0">
                <a:latin typeface="Raleway"/>
              </a:rPr>
              <a:t>Purchase qualifying products between the 1st of October and 31st of December 2025.</a:t>
            </a:r>
          </a:p>
          <a:p>
            <a:pPr lvl="1">
              <a:lnSpc>
                <a:spcPct val="100000"/>
              </a:lnSpc>
            </a:pPr>
            <a:r>
              <a:rPr lang="en-US" sz="1200" dirty="0">
                <a:latin typeface="Raleway" panose="020B0503030101060003" pitchFamily="34" charset="0"/>
              </a:rPr>
              <a:t>Simply visit </a:t>
            </a:r>
            <a:r>
              <a:rPr lang="en-US" sz="1200" b="1" dirty="0">
                <a:solidFill>
                  <a:srgbClr val="CB4D36"/>
                </a:solidFill>
                <a:latin typeface="Raleway" panose="020B0503030101060003" pitchFamily="34" charset="0"/>
              </a:rPr>
              <a:t>www.fellowes-promotion.com </a:t>
            </a:r>
            <a:r>
              <a:rPr lang="en-US" sz="1200" dirty="0">
                <a:latin typeface="Raleway" panose="020B0503030101060003" pitchFamily="34" charset="0"/>
              </a:rPr>
              <a:t>to complete registration and claim the cashback.</a:t>
            </a:r>
          </a:p>
          <a:p>
            <a:pPr lvl="1">
              <a:lnSpc>
                <a:spcPct val="100000"/>
              </a:lnSpc>
            </a:pPr>
            <a:r>
              <a:rPr lang="en-US" sz="1200" dirty="0">
                <a:latin typeface="Raleway" panose="020B0503030101060003" pitchFamily="34" charset="0"/>
              </a:rPr>
              <a:t>Customers have 30 days after purchase to claim cashback. </a:t>
            </a:r>
          </a:p>
          <a:p>
            <a:pPr lvl="1">
              <a:lnSpc>
                <a:spcPct val="100000"/>
              </a:lnSpc>
            </a:pPr>
            <a:r>
              <a:rPr lang="en-US" sz="1200" dirty="0">
                <a:latin typeface="Raleway" panose="020B0503030101060003" pitchFamily="34" charset="0"/>
              </a:rPr>
              <a:t>Full terms and conditions available on the website.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US" sz="1600" dirty="0">
              <a:latin typeface="Raleway" panose="020B0503030101060003" pitchFamily="34" charset="0"/>
            </a:endParaRPr>
          </a:p>
        </p:txBody>
      </p:sp>
      <p:sp>
        <p:nvSpPr>
          <p:cNvPr id="8" name="Tekstvak 4">
            <a:extLst>
              <a:ext uri="{FF2B5EF4-FFF2-40B4-BE49-F238E27FC236}">
                <a16:creationId xmlns:a16="http://schemas.microsoft.com/office/drawing/2014/main" id="{38CBB5F0-EB60-2DB0-4774-A0572A1091DA}"/>
              </a:ext>
            </a:extLst>
          </p:cNvPr>
          <p:cNvSpPr txBox="1"/>
          <p:nvPr/>
        </p:nvSpPr>
        <p:spPr>
          <a:xfrm>
            <a:off x="8502473" y="5485794"/>
            <a:ext cx="36895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1400" i="1" err="1">
                <a:solidFill>
                  <a:schemeClr val="bg1"/>
                </a:solidFill>
              </a:rPr>
              <a:t>Now</a:t>
            </a:r>
            <a:r>
              <a:rPr lang="nl-NL" sz="1400" i="1">
                <a:solidFill>
                  <a:schemeClr val="bg1"/>
                </a:solidFill>
              </a:rPr>
              <a:t> </a:t>
            </a:r>
            <a:r>
              <a:rPr lang="nl-NL" sz="1400" i="1" err="1">
                <a:solidFill>
                  <a:schemeClr val="bg1"/>
                </a:solidFill>
              </a:rPr>
              <a:t>with</a:t>
            </a:r>
            <a:endParaRPr lang="nl-NL" sz="3200" i="1">
              <a:solidFill>
                <a:schemeClr val="bg1"/>
              </a:solidFill>
            </a:endParaRP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F2EBFE26-66F2-9672-97A1-823238D5F4DC}"/>
              </a:ext>
            </a:extLst>
          </p:cNvPr>
          <p:cNvSpPr txBox="1"/>
          <p:nvPr/>
        </p:nvSpPr>
        <p:spPr>
          <a:xfrm>
            <a:off x="418669" y="4837466"/>
            <a:ext cx="7604051" cy="92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dirty="0" err="1">
                <a:latin typeface="Raleway SemiBold" pitchFamily="2" charset="0"/>
              </a:rPr>
              <a:t>Participating</a:t>
            </a:r>
            <a:r>
              <a:rPr lang="nl-NL" sz="1400" dirty="0">
                <a:latin typeface="Raleway SemiBold" pitchFamily="2" charset="0"/>
              </a:rPr>
              <a:t> Markets</a:t>
            </a:r>
          </a:p>
          <a:p>
            <a:pPr marL="685800" lvl="1" indent="-2286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nl-NL" sz="1200" dirty="0">
                <a:latin typeface="Raleway" panose="020B0503030101060003" pitchFamily="34" charset="0"/>
              </a:rPr>
              <a:t>United </a:t>
            </a:r>
            <a:r>
              <a:rPr lang="nl-NL" sz="1200" dirty="0" err="1">
                <a:latin typeface="Raleway" panose="020B0503030101060003" pitchFamily="34" charset="0"/>
              </a:rPr>
              <a:t>Kingdom</a:t>
            </a:r>
            <a:r>
              <a:rPr lang="nl-NL" sz="1200" dirty="0">
                <a:latin typeface="Raleway" panose="020B0503030101060003" pitchFamily="34" charset="0"/>
              </a:rPr>
              <a:t>, Ireland, France, Greece, The Netherlands, Belgium, Luxembourg , Germany, Austria, Switzerland, Spain, Portugal, Italy, Poland, Romania, Slovakia, </a:t>
            </a:r>
            <a:r>
              <a:rPr lang="nl-NL" sz="1200" dirty="0" err="1">
                <a:latin typeface="Raleway" panose="020B0503030101060003" pitchFamily="34" charset="0"/>
              </a:rPr>
              <a:t>Czech</a:t>
            </a:r>
            <a:r>
              <a:rPr lang="nl-NL" sz="1200" dirty="0">
                <a:latin typeface="Raleway" panose="020B0503030101060003" pitchFamily="34" charset="0"/>
              </a:rPr>
              <a:t> </a:t>
            </a:r>
            <a:r>
              <a:rPr lang="nl-NL" sz="1200" dirty="0" err="1">
                <a:latin typeface="Raleway" panose="020B0503030101060003" pitchFamily="34" charset="0"/>
              </a:rPr>
              <a:t>Republic</a:t>
            </a:r>
            <a:r>
              <a:rPr lang="nl-NL" sz="1200" dirty="0">
                <a:latin typeface="Raleway" panose="020B0503030101060003" pitchFamily="34" charset="0"/>
              </a:rPr>
              <a:t>, Croatia, Hungary, </a:t>
            </a:r>
            <a:r>
              <a:rPr lang="nl-NL" sz="1200" dirty="0" err="1">
                <a:latin typeface="Raleway" panose="020B0503030101060003" pitchFamily="34" charset="0"/>
              </a:rPr>
              <a:t>Isle</a:t>
            </a:r>
            <a:r>
              <a:rPr lang="nl-NL" sz="1200" dirty="0">
                <a:latin typeface="Raleway" panose="020B0503030101060003" pitchFamily="34" charset="0"/>
              </a:rPr>
              <a:t> of Man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B2A5C5C-9F49-5D3A-DC2F-A8FA5388C999}"/>
              </a:ext>
            </a:extLst>
          </p:cNvPr>
          <p:cNvSpPr txBox="1">
            <a:spLocks/>
          </p:cNvSpPr>
          <p:nvPr/>
        </p:nvSpPr>
        <p:spPr>
          <a:xfrm>
            <a:off x="8608359" y="2256746"/>
            <a:ext cx="3554604" cy="78528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nl-NL" sz="2800" b="1" i="1" dirty="0">
                <a:ea typeface="+mn-lt"/>
                <a:cs typeface="+mn-lt"/>
              </a:rPr>
              <a:t>Business Machines</a:t>
            </a:r>
            <a:endParaRPr lang="nl-NL" dirty="0"/>
          </a:p>
        </p:txBody>
      </p:sp>
      <p:pic>
        <p:nvPicPr>
          <p:cNvPr id="5" name="Afbeelding 4" descr="Afbeelding met Huishoudelijk apparaat, keukenapparaat, apparaat, ontwerp&#10;&#10;Door AI gegenereerde inhoud is mogelijk onjuist.">
            <a:extLst>
              <a:ext uri="{FF2B5EF4-FFF2-40B4-BE49-F238E27FC236}">
                <a16:creationId xmlns:a16="http://schemas.microsoft.com/office/drawing/2014/main" id="{F17BA47D-50F5-A970-01A3-760EF2778DF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52088" y="2882194"/>
            <a:ext cx="1741900" cy="2598798"/>
          </a:xfrm>
          <a:prstGeom prst="rect">
            <a:avLst/>
          </a:prstGeom>
        </p:spPr>
      </p:pic>
      <p:pic>
        <p:nvPicPr>
          <p:cNvPr id="10" name="Afbeelding 9" descr="Afbeelding met doos, Huishoudelijk apparaat, overdekt&#10;&#10;Door AI gegenereerde inhoud is mogelijk onjuist.">
            <a:extLst>
              <a:ext uri="{FF2B5EF4-FFF2-40B4-BE49-F238E27FC236}">
                <a16:creationId xmlns:a16="http://schemas.microsoft.com/office/drawing/2014/main" id="{730E97CE-D2DA-E731-9DCE-C4DEDE68C37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62009" y="3324342"/>
            <a:ext cx="2071982" cy="2100205"/>
          </a:xfrm>
          <a:prstGeom prst="rect">
            <a:avLst/>
          </a:prstGeom>
        </p:spPr>
      </p:pic>
      <p:pic>
        <p:nvPicPr>
          <p:cNvPr id="7" name="Afbeelding 6" descr="Afbeelding met Mobiele telefoon, gadget, Communicatieapparaat, Draagbaar communicatietoestel&#10;&#10;Door AI gegenereerde inhoud is mogelijk onjuist.">
            <a:extLst>
              <a:ext uri="{FF2B5EF4-FFF2-40B4-BE49-F238E27FC236}">
                <a16:creationId xmlns:a16="http://schemas.microsoft.com/office/drawing/2014/main" id="{A8700943-6E0F-41DF-630D-F2B107EF8615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6288" t="-3333" r="-5821" b="2857"/>
          <a:stretch/>
        </p:blipFill>
        <p:spPr>
          <a:xfrm>
            <a:off x="9387417" y="3324342"/>
            <a:ext cx="1996758" cy="198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024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426D5C-FF90-45AA-ECFB-B5A6AD135E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0952E5-23E9-7CC3-8660-B4A75E7D89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r>
              <a:rPr lang="en-US" dirty="0"/>
              <a:t>WSS Promotions 2025 – Q4 Cashback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39B1B86-5ED1-3E06-4FC8-940E7A59DA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824474"/>
              </p:ext>
            </p:extLst>
          </p:nvPr>
        </p:nvGraphicFramePr>
        <p:xfrm>
          <a:off x="3086099" y="1659255"/>
          <a:ext cx="6019801" cy="3539490"/>
        </p:xfrm>
        <a:graphic>
          <a:graphicData uri="http://schemas.openxmlformats.org/drawingml/2006/table">
            <a:tbl>
              <a:tblPr/>
              <a:tblGrid>
                <a:gridCol w="670272">
                  <a:extLst>
                    <a:ext uri="{9D8B030D-6E8A-4147-A177-3AD203B41FA5}">
                      <a16:colId xmlns:a16="http://schemas.microsoft.com/office/drawing/2014/main" val="906603716"/>
                    </a:ext>
                  </a:extLst>
                </a:gridCol>
                <a:gridCol w="670272">
                  <a:extLst>
                    <a:ext uri="{9D8B030D-6E8A-4147-A177-3AD203B41FA5}">
                      <a16:colId xmlns:a16="http://schemas.microsoft.com/office/drawing/2014/main" val="323179444"/>
                    </a:ext>
                  </a:extLst>
                </a:gridCol>
                <a:gridCol w="3047840">
                  <a:extLst>
                    <a:ext uri="{9D8B030D-6E8A-4147-A177-3AD203B41FA5}">
                      <a16:colId xmlns:a16="http://schemas.microsoft.com/office/drawing/2014/main" val="869158457"/>
                    </a:ext>
                  </a:extLst>
                </a:gridCol>
                <a:gridCol w="670272">
                  <a:extLst>
                    <a:ext uri="{9D8B030D-6E8A-4147-A177-3AD203B41FA5}">
                      <a16:colId xmlns:a16="http://schemas.microsoft.com/office/drawing/2014/main" val="3489040152"/>
                    </a:ext>
                  </a:extLst>
                </a:gridCol>
                <a:gridCol w="961145">
                  <a:extLst>
                    <a:ext uri="{9D8B030D-6E8A-4147-A177-3AD203B41FA5}">
                      <a16:colId xmlns:a16="http://schemas.microsoft.com/office/drawing/2014/main" val="2958493304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FFFFFF"/>
                          </a:solidFill>
                          <a:effectLst/>
                          <a:latin typeface="Raleway" pitchFamily="2" charset="0"/>
                        </a:rPr>
                        <a:t>Fellowes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FFFFFF"/>
                          </a:solidFill>
                          <a:effectLst/>
                          <a:latin typeface="Raleway" pitchFamily="2" charset="0"/>
                        </a:rPr>
                        <a:t>Exertis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>
                        <a:solidFill>
                          <a:srgbClr val="FFFFFF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FFFFFF"/>
                          </a:solidFill>
                          <a:effectLst/>
                          <a:latin typeface="Raleway" pitchFamily="2" charset="0"/>
                        </a:rPr>
                        <a:t>EURO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FFFFFF"/>
                          </a:solidFill>
                          <a:effectLst/>
                          <a:latin typeface="Raleway" pitchFamily="2" charset="0"/>
                        </a:rPr>
                        <a:t>GBP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638352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4621601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37790FE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AutoMax™ 80M Mini-Cut Shredder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€ 20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£17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44960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4401501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37524FE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LX45 Cross-Cut Shredder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£8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0586284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4400601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37335FE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LX65 Cross-Cut Shredder (Black)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€ 20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£15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763819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4400901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37342FE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LX85 Cross-Cut Shredder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€ 25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£20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009686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5050301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37160FE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LX211 Micro-Cut Shredder (White)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€ 50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£45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1709386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5050201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37153FE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LX211 Micro-Cut Shredder (Black)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€ 50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£45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8239163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5502601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37363FE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LX220 Mini-Cut Shredder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€ 60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£55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307944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4629301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36950FE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AutoMax™ 100M Mini-Cut Shredder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€ 25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£20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729193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4680201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36334FE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AutoMax™ 150C Cross-Cut Shredder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€ 55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£50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636474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4652901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36327FE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AutoMax™ 200C Cross-Cut Shredder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€ 50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£45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4939069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4964101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36691FE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AutoMax™ 350C Cross-Cut Shredder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€ 125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£105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016236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100135793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58078FE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AutoMax™ 450C Cross-Cut Shredder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£80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337160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4963101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36698FE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AutoMax™ 550C Cross-Cut Shredder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€ 155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£130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20283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4657401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37132FE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AutoMax™ 600M Micro-Cut Shredder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€ 150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£130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514340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4622001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34416FE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225Ci Cross-Cut Shredder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£80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83202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4632001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34430FE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325Ci Cross-Cut Shredder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€ 120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£100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99137254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4698001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34423FE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425Ci Cross-Cut Shredder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€ 150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£120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8784258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4699001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34437FE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485Ci Cross-Cut Shredder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€ 200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£160 </a:t>
                      </a:r>
                    </a:p>
                  </a:txBody>
                  <a:tcPr marL="6858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3261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54852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tekst 5">
            <a:extLst>
              <a:ext uri="{FF2B5EF4-FFF2-40B4-BE49-F238E27FC236}">
                <a16:creationId xmlns:a16="http://schemas.microsoft.com/office/drawing/2014/main" id="{0FA78188-DDE4-6635-FA87-30CDCA925D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err="1"/>
              <a:t>WSH</a:t>
            </a:r>
            <a:r>
              <a:rPr lang="en-US" dirty="0"/>
              <a:t> Promotions 2025 – Q4 Cashback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525B8A40-EE3E-85E5-9524-65FC94EE85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4989" y="5370924"/>
            <a:ext cx="3684494" cy="1487076"/>
          </a:xfrm>
          <a:prstGeom prst="rect">
            <a:avLst/>
          </a:prstGeom>
        </p:spPr>
      </p:pic>
      <p:sp>
        <p:nvSpPr>
          <p:cNvPr id="11" name="Rechthoek 10">
            <a:extLst>
              <a:ext uri="{FF2B5EF4-FFF2-40B4-BE49-F238E27FC236}">
                <a16:creationId xmlns:a16="http://schemas.microsoft.com/office/drawing/2014/main" id="{5D047DC0-A301-3FFF-E309-AA0F3F353D69}"/>
              </a:ext>
            </a:extLst>
          </p:cNvPr>
          <p:cNvSpPr/>
          <p:nvPr/>
        </p:nvSpPr>
        <p:spPr>
          <a:xfrm>
            <a:off x="8507506" y="1202636"/>
            <a:ext cx="3684493" cy="4339410"/>
          </a:xfrm>
          <a:prstGeom prst="rect">
            <a:avLst/>
          </a:prstGeom>
          <a:solidFill>
            <a:srgbClr val="DCD4C9"/>
          </a:solidFill>
          <a:ln>
            <a:solidFill>
              <a:srgbClr val="DCD4C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26FA905B-492F-8725-52C8-D245A7BEFD5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23325" y="1402290"/>
            <a:ext cx="4320125" cy="785285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100000"/>
              </a:lnSpc>
              <a:buNone/>
            </a:pPr>
            <a:r>
              <a:rPr lang="nl-NL" sz="1400" dirty="0" err="1">
                <a:latin typeface="Raleway SemiBold" pitchFamily="2" charset="0"/>
              </a:rPr>
              <a:t>Promotional</a:t>
            </a:r>
            <a:r>
              <a:rPr lang="nl-NL" sz="1400" dirty="0">
                <a:latin typeface="Raleway SemiBold" pitchFamily="2" charset="0"/>
              </a:rPr>
              <a:t> </a:t>
            </a:r>
            <a:r>
              <a:rPr lang="nl-NL" sz="1400" dirty="0" err="1">
                <a:latin typeface="Raleway SemiBold" pitchFamily="2" charset="0"/>
              </a:rPr>
              <a:t>period</a:t>
            </a:r>
            <a:r>
              <a:rPr lang="nl-NL" sz="1400" dirty="0">
                <a:latin typeface="Raleway SemiBold" pitchFamily="2" charset="0"/>
              </a:rPr>
              <a:t>:</a:t>
            </a:r>
          </a:p>
          <a:p>
            <a:pPr lvl="1">
              <a:lnSpc>
                <a:spcPct val="100000"/>
              </a:lnSpc>
            </a:pPr>
            <a:r>
              <a:rPr lang="en-GB" sz="1200" dirty="0">
                <a:latin typeface="Raleway"/>
              </a:rPr>
              <a:t>1st October - 31st December 2025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36B640E-988C-0AA6-1370-AED532C3ABCC}"/>
              </a:ext>
            </a:extLst>
          </p:cNvPr>
          <p:cNvSpPr txBox="1">
            <a:spLocks/>
          </p:cNvSpPr>
          <p:nvPr/>
        </p:nvSpPr>
        <p:spPr>
          <a:xfrm>
            <a:off x="398526" y="3588455"/>
            <a:ext cx="7967514" cy="195359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nl-NL" sz="1400" dirty="0" err="1">
                <a:latin typeface="Raleway SemiBold" pitchFamily="2" charset="0"/>
              </a:rPr>
              <a:t>Participating</a:t>
            </a:r>
            <a:r>
              <a:rPr lang="nl-NL" sz="1400" dirty="0">
                <a:latin typeface="Raleway SemiBold" pitchFamily="2" charset="0"/>
              </a:rPr>
              <a:t> </a:t>
            </a:r>
            <a:r>
              <a:rPr lang="nl-NL" sz="1400" dirty="0" err="1">
                <a:latin typeface="Raleway SemiBold" pitchFamily="2" charset="0"/>
              </a:rPr>
              <a:t>Products</a:t>
            </a:r>
            <a:endParaRPr lang="nl-NL" sz="1400" dirty="0">
              <a:latin typeface="Raleway SemiBold" pitchFamily="2" charset="0"/>
            </a:endParaRPr>
          </a:p>
          <a:p>
            <a:pPr lvl="1">
              <a:lnSpc>
                <a:spcPct val="100000"/>
              </a:lnSpc>
            </a:pPr>
            <a:r>
              <a:rPr lang="nl-NL" sz="1200" dirty="0">
                <a:latin typeface="Raleway" panose="020B0503030101060003" pitchFamily="34" charset="0"/>
              </a:rPr>
              <a:t>Platinum Series Single Monitor Arm (Black/White/Silver) / Platinum Series Dual Monitor Arm (Black/White/Silver) / Platinum Series Dual Stacking Arm / Platinum Series Triple Monitor Arm / Hana LT Laptop Stand (Black/White) / Hana LT Monitor Stand (Black/White) / Hylyft Laptop Stand / Office Suites Monitor Riser / Premium Monitor Riser Plus (Graphite/Platinum) / Easy Glide Document Slope / Hana LT Writing Slope (Black/White)</a:t>
            </a:r>
          </a:p>
          <a:p>
            <a:pPr lvl="1">
              <a:lnSpc>
                <a:spcPct val="100000"/>
              </a:lnSpc>
            </a:pPr>
            <a:r>
              <a:rPr lang="nl-NL" sz="1200" dirty="0">
                <a:latin typeface="Raleway" panose="020B0503030101060003" pitchFamily="34" charset="0"/>
              </a:rPr>
              <a:t>Professional Series Mesh Back Support / Professional Series Ulitmate Back Support / Hana LT Foot Rest (Black/White)</a:t>
            </a:r>
          </a:p>
          <a:p>
            <a:pPr lvl="1">
              <a:lnSpc>
                <a:spcPct val="100000"/>
              </a:lnSpc>
            </a:pPr>
            <a:endParaRPr lang="nl-NL" sz="1200" dirty="0">
              <a:latin typeface="Raleway" panose="020B0503030101060003" pitchFamily="34" charset="0"/>
            </a:endParaRPr>
          </a:p>
        </p:txBody>
      </p:sp>
      <p:pic>
        <p:nvPicPr>
          <p:cNvPr id="14" name="Afbeelding 13">
            <a:extLst>
              <a:ext uri="{FF2B5EF4-FFF2-40B4-BE49-F238E27FC236}">
                <a16:creationId xmlns:a16="http://schemas.microsoft.com/office/drawing/2014/main" id="{C2E7B07F-99C7-7305-A8BD-E993276F59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6247" y="2971338"/>
            <a:ext cx="3685753" cy="2711231"/>
          </a:xfrm>
          <a:prstGeom prst="rect">
            <a:avLst/>
          </a:prstGeom>
        </p:spPr>
      </p:pic>
      <p:sp>
        <p:nvSpPr>
          <p:cNvPr id="15" name="Tekstvak 4">
            <a:extLst>
              <a:ext uri="{FF2B5EF4-FFF2-40B4-BE49-F238E27FC236}">
                <a16:creationId xmlns:a16="http://schemas.microsoft.com/office/drawing/2014/main" id="{0275A138-952C-B57D-325A-24FF8FB56D73}"/>
              </a:ext>
            </a:extLst>
          </p:cNvPr>
          <p:cNvSpPr txBox="1"/>
          <p:nvPr/>
        </p:nvSpPr>
        <p:spPr>
          <a:xfrm>
            <a:off x="8980544" y="5682569"/>
            <a:ext cx="2893956" cy="723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4000" b="1" i="1">
                <a:solidFill>
                  <a:schemeClr val="bg1"/>
                </a:solidFill>
              </a:rPr>
              <a:t>Cashback</a:t>
            </a:r>
          </a:p>
        </p:txBody>
      </p:sp>
      <p:pic>
        <p:nvPicPr>
          <p:cNvPr id="16" name="Picture 5">
            <a:extLst>
              <a:ext uri="{FF2B5EF4-FFF2-40B4-BE49-F238E27FC236}">
                <a16:creationId xmlns:a16="http://schemas.microsoft.com/office/drawing/2014/main" id="{9BCEAC8F-7D47-3300-7501-12D0C5430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4377" y="6289680"/>
            <a:ext cx="2446530" cy="450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F8435126-3662-896D-EC4B-4597DDFEEB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65267" y="1611679"/>
            <a:ext cx="1644751" cy="377742"/>
          </a:xfrm>
          <a:prstGeom prst="rect">
            <a:avLst/>
          </a:prstGeom>
        </p:spPr>
      </p:pic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CDA6EC53-EA1D-F545-8E4B-9AF90A340F9B}"/>
              </a:ext>
            </a:extLst>
          </p:cNvPr>
          <p:cNvSpPr txBox="1">
            <a:spLocks/>
          </p:cNvSpPr>
          <p:nvPr/>
        </p:nvSpPr>
        <p:spPr>
          <a:xfrm>
            <a:off x="404433" y="2133438"/>
            <a:ext cx="7670624" cy="78528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nl-NL" sz="1400" dirty="0" err="1">
                <a:latin typeface="Raleway SemiBold" pitchFamily="2" charset="0"/>
              </a:rPr>
              <a:t>Promotional</a:t>
            </a:r>
            <a:r>
              <a:rPr lang="nl-NL" sz="1400" dirty="0">
                <a:latin typeface="Raleway SemiBold" pitchFamily="2" charset="0"/>
              </a:rPr>
              <a:t> </a:t>
            </a:r>
            <a:r>
              <a:rPr lang="nl-NL" sz="1400" dirty="0" err="1">
                <a:latin typeface="Raleway SemiBold" pitchFamily="2" charset="0"/>
              </a:rPr>
              <a:t>mechanic</a:t>
            </a:r>
            <a:r>
              <a:rPr lang="nl-NL" sz="1400" dirty="0">
                <a:latin typeface="Raleway SemiBold" pitchFamily="2" charset="0"/>
              </a:rPr>
              <a:t>:</a:t>
            </a:r>
          </a:p>
          <a:p>
            <a:pPr lvl="1">
              <a:lnSpc>
                <a:spcPct val="100000"/>
              </a:lnSpc>
            </a:pPr>
            <a:r>
              <a:rPr lang="en-US" sz="1200" dirty="0"/>
              <a:t>Purchase qualifying products between the 1st of October and 31st of December 2025</a:t>
            </a:r>
            <a:r>
              <a:rPr lang="en-US" sz="1200" dirty="0">
                <a:latin typeface="Raleway"/>
              </a:rPr>
              <a:t>.</a:t>
            </a:r>
          </a:p>
          <a:p>
            <a:pPr lvl="1">
              <a:lnSpc>
                <a:spcPct val="100000"/>
              </a:lnSpc>
            </a:pPr>
            <a:r>
              <a:rPr lang="en-US" sz="1200" dirty="0">
                <a:latin typeface="Raleway" panose="020B0503030101060003" pitchFamily="34" charset="0"/>
              </a:rPr>
              <a:t>Simply visit </a:t>
            </a:r>
            <a:r>
              <a:rPr lang="en-US" sz="1200" b="1" dirty="0">
                <a:solidFill>
                  <a:srgbClr val="CB4D36"/>
                </a:solidFill>
                <a:latin typeface="Raleway" panose="020B0503030101060003" pitchFamily="34" charset="0"/>
              </a:rPr>
              <a:t>www.fellowes-promotion.com </a:t>
            </a:r>
            <a:r>
              <a:rPr lang="en-US" sz="1200" dirty="0">
                <a:latin typeface="Raleway" panose="020B0503030101060003" pitchFamily="34" charset="0"/>
              </a:rPr>
              <a:t>to complete registration and claim the cashback.</a:t>
            </a:r>
          </a:p>
          <a:p>
            <a:pPr lvl="1">
              <a:lnSpc>
                <a:spcPct val="100000"/>
              </a:lnSpc>
            </a:pPr>
            <a:r>
              <a:rPr lang="en-US" sz="1200" dirty="0">
                <a:latin typeface="Raleway" panose="020B0503030101060003" pitchFamily="34" charset="0"/>
              </a:rPr>
              <a:t>Customers have 30 days after purchase to claim cashback. </a:t>
            </a:r>
          </a:p>
          <a:p>
            <a:pPr lvl="1">
              <a:lnSpc>
                <a:spcPct val="100000"/>
              </a:lnSpc>
            </a:pPr>
            <a:r>
              <a:rPr lang="en-US" sz="1200" dirty="0">
                <a:latin typeface="Raleway" panose="020B0503030101060003" pitchFamily="34" charset="0"/>
              </a:rPr>
              <a:t>Full terms and conditions available on the website.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US" sz="1600" dirty="0">
              <a:latin typeface="Raleway" panose="020B0503030101060003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3FD16B1-7E90-8C05-34A3-2D8A4BD9353A}"/>
              </a:ext>
            </a:extLst>
          </p:cNvPr>
          <p:cNvSpPr txBox="1">
            <a:spLocks/>
          </p:cNvSpPr>
          <p:nvPr/>
        </p:nvSpPr>
        <p:spPr>
          <a:xfrm>
            <a:off x="8875059" y="2161496"/>
            <a:ext cx="2964054" cy="78528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nl-NL" sz="2800" b="1" i="1" dirty="0" err="1"/>
              <a:t>Ergonomics</a:t>
            </a:r>
            <a:r>
              <a:rPr lang="nl-NL" sz="2800" b="1" i="1" dirty="0"/>
              <a:t>.</a:t>
            </a:r>
          </a:p>
          <a:p>
            <a:pPr marL="0" indent="0" algn="ctr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GB" sz="2000" b="1" i="1" dirty="0"/>
              <a:t>Self-care for your workspace.</a:t>
            </a:r>
          </a:p>
        </p:txBody>
      </p:sp>
      <p:sp>
        <p:nvSpPr>
          <p:cNvPr id="21" name="Tekstvak 4">
            <a:extLst>
              <a:ext uri="{FF2B5EF4-FFF2-40B4-BE49-F238E27FC236}">
                <a16:creationId xmlns:a16="http://schemas.microsoft.com/office/drawing/2014/main" id="{A9712B8E-1DD9-6BBF-FEA4-46DEED60528D}"/>
              </a:ext>
            </a:extLst>
          </p:cNvPr>
          <p:cNvSpPr txBox="1"/>
          <p:nvPr/>
        </p:nvSpPr>
        <p:spPr>
          <a:xfrm>
            <a:off x="8502473" y="5485794"/>
            <a:ext cx="36895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nl-NL" sz="1400" i="1" err="1">
                <a:solidFill>
                  <a:schemeClr val="bg1"/>
                </a:solidFill>
              </a:rPr>
              <a:t>Now</a:t>
            </a:r>
            <a:r>
              <a:rPr lang="nl-NL" sz="1400" i="1">
                <a:solidFill>
                  <a:schemeClr val="bg1"/>
                </a:solidFill>
              </a:rPr>
              <a:t> </a:t>
            </a:r>
            <a:r>
              <a:rPr lang="nl-NL" sz="1400" i="1" err="1">
                <a:solidFill>
                  <a:schemeClr val="bg1"/>
                </a:solidFill>
              </a:rPr>
              <a:t>with</a:t>
            </a:r>
            <a:endParaRPr lang="nl-NL" sz="3200" i="1">
              <a:solidFill>
                <a:schemeClr val="bg1"/>
              </a:solidFill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C6957D3E-93C1-F915-169B-0D5E7C65B2B7}"/>
              </a:ext>
            </a:extLst>
          </p:cNvPr>
          <p:cNvSpPr txBox="1"/>
          <p:nvPr/>
        </p:nvSpPr>
        <p:spPr>
          <a:xfrm>
            <a:off x="437719" y="5622854"/>
            <a:ext cx="7604051" cy="925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dirty="0">
                <a:latin typeface="Raleway SemiBold" pitchFamily="2" charset="0"/>
              </a:rPr>
              <a:t>Participating Markets</a:t>
            </a:r>
          </a:p>
          <a:p>
            <a:pPr marL="685800" lvl="1" indent="-228600"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nl-NL" sz="1200" dirty="0">
                <a:latin typeface="Raleway" panose="020B0503030101060003" pitchFamily="34" charset="0"/>
              </a:rPr>
              <a:t>United Kingdom, Ireland, France, Greece, The Netherlands, Belgium, Luxembourg , Germany, Austria, Switzerland, Spain, Portugal, Italy, Poland, Romania, Slovakia, Czech Republic, Croatia, Hungary, Isle of Man</a:t>
            </a:r>
          </a:p>
        </p:txBody>
      </p:sp>
      <p:pic>
        <p:nvPicPr>
          <p:cNvPr id="3074" name="Picture 2" descr="Platinum Series Single Monitor Arm">
            <a:extLst>
              <a:ext uri="{FF2B5EF4-FFF2-40B4-BE49-F238E27FC236}">
                <a16:creationId xmlns:a16="http://schemas.microsoft.com/office/drawing/2014/main" id="{CC2AE0F5-09D3-677B-BF1C-B290C406FC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716868" y="3448543"/>
            <a:ext cx="1996009" cy="1702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ana™ LT Laptop Stand">
            <a:extLst>
              <a:ext uri="{FF2B5EF4-FFF2-40B4-BE49-F238E27FC236}">
                <a16:creationId xmlns:a16="http://schemas.microsoft.com/office/drawing/2014/main" id="{CB0FB2E7-D4A8-ABCF-4541-45ED389854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8903" y="3811778"/>
            <a:ext cx="1722004" cy="172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782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40681-B040-BCF3-3EF8-85FBFCDF05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D568890-BD4A-ECC9-BA24-1812471B4C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r>
              <a:rPr lang="en-US" dirty="0" err="1"/>
              <a:t>WSH</a:t>
            </a:r>
            <a:r>
              <a:rPr lang="en-US" dirty="0"/>
              <a:t> Promotions 2025 – Q4 Cashback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B649E00-E498-8F33-042B-57AE2CECA9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226328"/>
              </p:ext>
            </p:extLst>
          </p:nvPr>
        </p:nvGraphicFramePr>
        <p:xfrm>
          <a:off x="3086099" y="1565274"/>
          <a:ext cx="6019801" cy="4063365"/>
        </p:xfrm>
        <a:graphic>
          <a:graphicData uri="http://schemas.openxmlformats.org/drawingml/2006/table">
            <a:tbl>
              <a:tblPr/>
              <a:tblGrid>
                <a:gridCol w="670272">
                  <a:extLst>
                    <a:ext uri="{9D8B030D-6E8A-4147-A177-3AD203B41FA5}">
                      <a16:colId xmlns:a16="http://schemas.microsoft.com/office/drawing/2014/main" val="1883415817"/>
                    </a:ext>
                  </a:extLst>
                </a:gridCol>
                <a:gridCol w="670272">
                  <a:extLst>
                    <a:ext uri="{9D8B030D-6E8A-4147-A177-3AD203B41FA5}">
                      <a16:colId xmlns:a16="http://schemas.microsoft.com/office/drawing/2014/main" val="2409387330"/>
                    </a:ext>
                  </a:extLst>
                </a:gridCol>
                <a:gridCol w="3047840">
                  <a:extLst>
                    <a:ext uri="{9D8B030D-6E8A-4147-A177-3AD203B41FA5}">
                      <a16:colId xmlns:a16="http://schemas.microsoft.com/office/drawing/2014/main" val="1292976211"/>
                    </a:ext>
                  </a:extLst>
                </a:gridCol>
                <a:gridCol w="670272">
                  <a:extLst>
                    <a:ext uri="{9D8B030D-6E8A-4147-A177-3AD203B41FA5}">
                      <a16:colId xmlns:a16="http://schemas.microsoft.com/office/drawing/2014/main" val="2346441802"/>
                    </a:ext>
                  </a:extLst>
                </a:gridCol>
                <a:gridCol w="961145">
                  <a:extLst>
                    <a:ext uri="{9D8B030D-6E8A-4147-A177-3AD203B41FA5}">
                      <a16:colId xmlns:a16="http://schemas.microsoft.com/office/drawing/2014/main" val="25369270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FFFFFF"/>
                          </a:solidFill>
                          <a:effectLst/>
                          <a:latin typeface="Raleway" pitchFamily="2" charset="0"/>
                        </a:rPr>
                        <a:t>Fellowes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FFFFFF"/>
                          </a:solidFill>
                          <a:effectLst/>
                          <a:latin typeface="Raleway" pitchFamily="2" charset="0"/>
                        </a:rPr>
                        <a:t>Exertis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1" i="0" u="none" strike="noStrike">
                        <a:solidFill>
                          <a:srgbClr val="FFFFFF"/>
                        </a:solidFill>
                        <a:effectLst/>
                        <a:latin typeface="Raleway" pitchFamily="2" charset="0"/>
                      </a:endParaRP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FFFFFF"/>
                          </a:solidFill>
                          <a:effectLst/>
                          <a:latin typeface="Raleway" pitchFamily="2" charset="0"/>
                        </a:rPr>
                        <a:t>EURO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FFFFFF"/>
                          </a:solidFill>
                          <a:effectLst/>
                          <a:latin typeface="Raleway" pitchFamily="2" charset="0"/>
                        </a:rPr>
                        <a:t>GBP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B4D3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1058603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8042501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36586FE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PLATINUM SERIES DUAL MONITOR ARM - BLACK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€ 20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£20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722478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8042601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36593FE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PLATINUM SERIES TRIPLE MONITOR ARM BLACK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€ 30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£30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3951384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8043301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36705FE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PLATINUM SERIES SINGLE MONITOR ARM BLACK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€ 15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£15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5169727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8043401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36712FE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PLATINUM SERIES DUAL STACKING MONITOR ARM BLACK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€ 20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£20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476765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8056201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37398FE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PLATINUM SERIES SINGLE MONITOR ARM WHITE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€ 15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£15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44588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8056301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37412FE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PLATINUM SERIES DUAL MONITOR ARM WHITE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€ 20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£20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5127482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8056401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37405FE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PLATINUM SERIES SINGLE MONITOR ARM SILVER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€ 15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£15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00194452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8056501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37419FE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PLATINUM SERIES DUAL MONITOR ARM SILVER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€ 20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£20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1096917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8029901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34759FE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PROFESSIONAL SERIES MESH BACK SUPPORT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0476889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8041801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34647FE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PROFESSIONAL SERIES ULTIMATE BACK SUPPORT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6231774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100016998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24177FE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HANA LT FOOT REST BLACK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572780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100016999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24205FE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HANA LT FOOT REST WHITE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155484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100016994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24163FE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HANA LT LAPTOP STAND BLACK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217542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100016995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24191FE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HANA LT LAPTOP STAND WHITE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1097529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5010501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37426FE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HYLYFT LAPTOP RISER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564689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100016996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24170FE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HANA LT MONITOR STAND BLACK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0385455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100016997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24198FE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HANA LT MONITOR STAND WHITE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251875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8031101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34696FE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OFFICE SUITES MONITOR RISER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962824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9169501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34668FE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PREMIUM MONITOR RISER PLUS - GRAPHITE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£10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27291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8055701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24184FE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HANA WRITING SLOPE - BLACK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€ 20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£20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6950266"/>
                  </a:ext>
                </a:extLst>
              </a:tr>
              <a:tr h="180975"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8065801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24212FE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HANA WRITING SLOPE - WHITE</a:t>
                      </a:r>
                    </a:p>
                  </a:txBody>
                  <a:tcPr marL="7620" marR="7620" marT="762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€ 20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Raleway" pitchFamily="2" charset="0"/>
                        </a:rPr>
                        <a:t> £20 </a:t>
                      </a:r>
                    </a:p>
                  </a:txBody>
                  <a:tcPr marL="7620" marR="7620" marT="762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99587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2948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0422B2-6E0F-CE83-84F2-EFBBDACB5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Afbeelding 26">
            <a:extLst>
              <a:ext uri="{FF2B5EF4-FFF2-40B4-BE49-F238E27FC236}">
                <a16:creationId xmlns:a16="http://schemas.microsoft.com/office/drawing/2014/main" id="{2DFA8A58-8173-6A87-BA1E-2F6F1E37C4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3849" y="6270863"/>
            <a:ext cx="1891197" cy="587137"/>
          </a:xfrm>
          <a:prstGeom prst="rect">
            <a:avLst/>
          </a:prstGeom>
        </p:spPr>
      </p:pic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67AF6AB0-1164-49F8-080C-F937C017A7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lIns="91440" tIns="45720" rIns="91440" bIns="45720" anchor="ctr"/>
          <a:lstStyle/>
          <a:p>
            <a:pPr algn="l"/>
            <a:r>
              <a:rPr lang="en-US" dirty="0"/>
              <a:t>Reseller Toolkit – Q4</a:t>
            </a:r>
          </a:p>
        </p:txBody>
      </p:sp>
      <p:sp>
        <p:nvSpPr>
          <p:cNvPr id="20" name="TextBox 7">
            <a:extLst>
              <a:ext uri="{FF2B5EF4-FFF2-40B4-BE49-F238E27FC236}">
                <a16:creationId xmlns:a16="http://schemas.microsoft.com/office/drawing/2014/main" id="{874C6783-EEFD-0D31-E124-C8026B2946C7}"/>
              </a:ext>
            </a:extLst>
          </p:cNvPr>
          <p:cNvSpPr txBox="1"/>
          <p:nvPr/>
        </p:nvSpPr>
        <p:spPr>
          <a:xfrm>
            <a:off x="272790" y="1347029"/>
            <a:ext cx="8711475" cy="625812"/>
          </a:xfrm>
          <a:prstGeom prst="rect">
            <a:avLst/>
          </a:prstGeom>
          <a:noFill/>
        </p:spPr>
        <p:txBody>
          <a:bodyPr wrap="square" lIns="91440" tIns="45720" rIns="91440" bIns="45720" numCol="1" spcCol="180000" rtlCol="0" anchor="t">
            <a:spAutoFit/>
          </a:bodyPr>
          <a:lstStyle/>
          <a:p>
            <a:pPr marL="35560">
              <a:spcBef>
                <a:spcPts val="800"/>
              </a:spcBef>
            </a:pPr>
            <a:r>
              <a:rPr lang="en-GB" sz="1400" dirty="0">
                <a:latin typeface="Raleway SemiBold" pitchFamily="2" charset="0"/>
              </a:rPr>
              <a:t>Create broad visibility across all relevant touchpoints</a:t>
            </a:r>
            <a:endParaRPr lang="en-US" sz="1400" dirty="0">
              <a:latin typeface="Raleway SemiBold" pitchFamily="2" charset="0"/>
            </a:endParaRPr>
          </a:p>
          <a:p>
            <a:pPr marL="35560">
              <a:spcBef>
                <a:spcPts val="800"/>
              </a:spcBef>
            </a:pPr>
            <a:r>
              <a:rPr lang="en-GB" sz="1400" dirty="0">
                <a:latin typeface="Raleway SemiBold" pitchFamily="2" charset="0"/>
              </a:rPr>
              <a:t>Reseller toolkit available for best in class online &amp; offline merchandising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6356C0BD-30EF-7431-EC2D-83419B19CD38}"/>
              </a:ext>
            </a:extLst>
          </p:cNvPr>
          <p:cNvSpPr txBox="1"/>
          <p:nvPr/>
        </p:nvSpPr>
        <p:spPr>
          <a:xfrm>
            <a:off x="442182" y="2157162"/>
            <a:ext cx="3903996" cy="2695610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lIns="91440" tIns="45720" rIns="91440" bIns="45720" anchor="t">
            <a:spAutoFit/>
          </a:bodyPr>
          <a:lstStyle/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+mj-lt"/>
              </a:rPr>
              <a:t>Claim Platform</a:t>
            </a: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+mj-lt"/>
              </a:rPr>
              <a:t>Promo Flyers </a:t>
            </a: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+mj-lt"/>
              </a:rPr>
              <a:t>Web banners </a:t>
            </a: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+mj-lt"/>
              </a:rPr>
              <a:t>Buttons &amp; product images</a:t>
            </a: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+mj-lt"/>
              </a:rPr>
              <a:t>Promo Landing page for </a:t>
            </a:r>
            <a:br>
              <a:rPr lang="en-GB" sz="1400" dirty="0">
                <a:latin typeface="+mj-lt"/>
              </a:rPr>
            </a:br>
            <a:r>
              <a:rPr lang="en-GB" sz="1400" dirty="0">
                <a:latin typeface="+mj-lt"/>
              </a:rPr>
              <a:t>Laminating</a:t>
            </a:r>
            <a:endParaRPr lang="en-GB" sz="1050" dirty="0">
              <a:latin typeface="+mj-lt"/>
            </a:endParaRP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GB" sz="1400" dirty="0">
              <a:latin typeface="+mj-lt"/>
            </a:endParaRP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GB" sz="1050" dirty="0">
              <a:highlight>
                <a:srgbClr val="FFFF00"/>
              </a:highlight>
              <a:latin typeface="+mj-lt"/>
            </a:endParaRPr>
          </a:p>
          <a:p>
            <a:pPr marL="321310" indent="-285750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n-GB" sz="1400" dirty="0">
              <a:latin typeface="+mj-lt"/>
            </a:endParaRPr>
          </a:p>
        </p:txBody>
      </p:sp>
      <p:pic>
        <p:nvPicPr>
          <p:cNvPr id="7" name="Afbeelding 6" descr="Afbeelding met tekst, Merk, ontwerp, gereedschap&#10;&#10;Door AI gegenereerde inhoud is mogelijk onjuist.">
            <a:extLst>
              <a:ext uri="{FF2B5EF4-FFF2-40B4-BE49-F238E27FC236}">
                <a16:creationId xmlns:a16="http://schemas.microsoft.com/office/drawing/2014/main" id="{BE105345-B3AE-C234-F0BF-4BC9D022AB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716" y="5582793"/>
            <a:ext cx="2725271" cy="11355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Afbeelding 10" descr="Afbeelding met tekst, Mobiele telefoon, horloge, Merk&#10;&#10;Door AI gegenereerde inhoud is mogelijk onjuist.">
            <a:extLst>
              <a:ext uri="{FF2B5EF4-FFF2-40B4-BE49-F238E27FC236}">
                <a16:creationId xmlns:a16="http://schemas.microsoft.com/office/drawing/2014/main" id="{3967A02D-1392-1F2B-C001-17402CC332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963" y="4755052"/>
            <a:ext cx="1963271" cy="196327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Afbeelding 13" descr="Afbeelding met tekst, batterij, ontwerp&#10;&#10;Door AI gegenereerde inhoud is mogelijk onjuist.">
            <a:extLst>
              <a:ext uri="{FF2B5EF4-FFF2-40B4-BE49-F238E27FC236}">
                <a16:creationId xmlns:a16="http://schemas.microsoft.com/office/drawing/2014/main" id="{11084EE3-B9D3-28AA-6CA1-1E24C40711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526" y="3475316"/>
            <a:ext cx="864802" cy="324300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id="{17682798-62B8-6365-685E-976F21C2812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19165" y="3487138"/>
            <a:ext cx="2273336" cy="321936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3" name="Afbeelding 22">
            <a:extLst>
              <a:ext uri="{FF2B5EF4-FFF2-40B4-BE49-F238E27FC236}">
                <a16:creationId xmlns:a16="http://schemas.microsoft.com/office/drawing/2014/main" id="{7DF4DE5D-85E4-AF53-65F2-D8D3A759BCB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78174" y="3498962"/>
            <a:ext cx="2262545" cy="321936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pSp>
        <p:nvGrpSpPr>
          <p:cNvPr id="37" name="Groep 36">
            <a:extLst>
              <a:ext uri="{FF2B5EF4-FFF2-40B4-BE49-F238E27FC236}">
                <a16:creationId xmlns:a16="http://schemas.microsoft.com/office/drawing/2014/main" id="{57BD549B-C74B-BA6D-6322-4A1871CFBD50}"/>
              </a:ext>
            </a:extLst>
          </p:cNvPr>
          <p:cNvGrpSpPr/>
          <p:nvPr/>
        </p:nvGrpSpPr>
        <p:grpSpPr>
          <a:xfrm>
            <a:off x="7588678" y="489428"/>
            <a:ext cx="4073780" cy="2749470"/>
            <a:chOff x="7146014" y="139677"/>
            <a:chExt cx="4073780" cy="2749470"/>
          </a:xfrm>
        </p:grpSpPr>
        <p:pic>
          <p:nvPicPr>
            <p:cNvPr id="33" name="Picture 19">
              <a:extLst>
                <a:ext uri="{FF2B5EF4-FFF2-40B4-BE49-F238E27FC236}">
                  <a16:creationId xmlns:a16="http://schemas.microsoft.com/office/drawing/2014/main" id="{4E04B673-0D74-4176-58F0-5EEA007A2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146014" y="139677"/>
              <a:ext cx="4073780" cy="2749470"/>
            </a:xfrm>
            <a:prstGeom prst="rect">
              <a:avLst/>
            </a:prstGeom>
          </p:spPr>
        </p:pic>
        <p:pic>
          <p:nvPicPr>
            <p:cNvPr id="35" name="Afbeelding 34">
              <a:extLst>
                <a:ext uri="{FF2B5EF4-FFF2-40B4-BE49-F238E27FC236}">
                  <a16:creationId xmlns:a16="http://schemas.microsoft.com/office/drawing/2014/main" id="{909FF64D-9CC7-754E-59A1-B7C7EC55A37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670642" y="1885022"/>
              <a:ext cx="3016257" cy="523366"/>
            </a:xfrm>
            <a:prstGeom prst="rect">
              <a:avLst/>
            </a:prstGeom>
          </p:spPr>
        </p:pic>
        <p:pic>
          <p:nvPicPr>
            <p:cNvPr id="36" name="Afbeelding 35">
              <a:extLst>
                <a:ext uri="{FF2B5EF4-FFF2-40B4-BE49-F238E27FC236}">
                  <a16:creationId xmlns:a16="http://schemas.microsoft.com/office/drawing/2014/main" id="{012D3CBA-26EB-9054-4C13-1713F53DE4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670641" y="2300704"/>
              <a:ext cx="3016257" cy="215368"/>
            </a:xfrm>
            <a:prstGeom prst="rect">
              <a:avLst/>
            </a:prstGeom>
          </p:spPr>
        </p:pic>
        <p:pic>
          <p:nvPicPr>
            <p:cNvPr id="28" name="Afbeelding 27">
              <a:extLst>
                <a:ext uri="{FF2B5EF4-FFF2-40B4-BE49-F238E27FC236}">
                  <a16:creationId xmlns:a16="http://schemas.microsoft.com/office/drawing/2014/main" id="{3E3CC9E3-6CBD-6C3E-65D7-C2EAC77FFC1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670639" y="514875"/>
              <a:ext cx="3016259" cy="2057908"/>
            </a:xfrm>
            <a:prstGeom prst="rect">
              <a:avLst/>
            </a:prstGeom>
          </p:spPr>
        </p:pic>
      </p:grpSp>
      <p:pic>
        <p:nvPicPr>
          <p:cNvPr id="30" name="Afbeelding 29">
            <a:extLst>
              <a:ext uri="{FF2B5EF4-FFF2-40B4-BE49-F238E27FC236}">
                <a16:creationId xmlns:a16="http://schemas.microsoft.com/office/drawing/2014/main" id="{90F2703F-8693-BADE-A067-0C2AC501008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3780" b="93659" l="8677" r="90239">
                        <a14:foregroundMark x1="42950" y1="89024" x2="68764" y2="76707"/>
                        <a14:foregroundMark x1="68764" y1="76707" x2="77115" y2="56098"/>
                        <a14:foregroundMark x1="77115" y1="56098" x2="73319" y2="29512"/>
                        <a14:foregroundMark x1="73319" y1="29512" x2="54664" y2="13415"/>
                        <a14:foregroundMark x1="54664" y1="13415" x2="60304" y2="49878"/>
                        <a14:foregroundMark x1="60304" y1="49878" x2="64425" y2="41707"/>
                        <a14:foregroundMark x1="49675" y1="11585" x2="74512" y2="35732"/>
                        <a14:foregroundMark x1="74512" y1="35732" x2="77874" y2="59024"/>
                        <a14:foregroundMark x1="77874" y1="59024" x2="76247" y2="63293"/>
                        <a14:foregroundMark x1="45553" y1="28902" x2="51952" y2="61951"/>
                        <a14:foregroundMark x1="51952" y1="61951" x2="52495" y2="62317"/>
                        <a14:foregroundMark x1="59978" y1="77195" x2="55640" y2="45366"/>
                        <a14:foregroundMark x1="49241" y1="62927" x2="67245" y2="47927"/>
                        <a14:foregroundMark x1="67245" y1="47927" x2="68221" y2="47561"/>
                        <a14:foregroundMark x1="80260" y1="47195" x2="48698" y2="47195"/>
                        <a14:foregroundMark x1="77007" y1="25976" x2="83839" y2="55610"/>
                        <a14:foregroundMark x1="82972" y1="61707" x2="70933" y2="80488"/>
                        <a14:foregroundMark x1="70933" y1="80488" x2="43059" y2="88780"/>
                        <a14:foregroundMark x1="40130" y1="91951" x2="68113" y2="90000"/>
                        <a14:foregroundMark x1="68113" y1="90000" x2="70174" y2="85610"/>
                        <a14:foregroundMark x1="52711" y1="93780" x2="49024" y2="93902"/>
                        <a14:foregroundMark x1="74403" y1="81098" x2="86117" y2="60122"/>
                        <a14:foregroundMark x1="87093" y1="50244" x2="83839" y2="34024"/>
                        <a14:foregroundMark x1="76464" y1="20000" x2="56725" y2="7439"/>
                        <a14:foregroundMark x1="52820" y1="4878" x2="34165" y2="22439"/>
                        <a14:foregroundMark x1="34165" y1="22439" x2="34165" y2="22439"/>
                        <a14:foregroundMark x1="28416" y1="42195" x2="37961" y2="73537"/>
                        <a14:foregroundMark x1="37961" y1="73537" x2="37636" y2="86707"/>
                        <a14:foregroundMark x1="75813" y1="48780" x2="56399" y2="80976"/>
                        <a14:foregroundMark x1="41866" y1="92927" x2="33080" y2="86220"/>
                        <a14:foregroundMark x1="8785" y1="49756" x2="10629" y2="43415"/>
                        <a14:foregroundMark x1="90239" y1="47561" x2="89696" y2="51463"/>
                        <a14:foregroundMark x1="81670" y1="57195" x2="78416" y2="51829"/>
                        <a14:foregroundMark x1="46095" y1="3780" x2="53579" y2="41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98620" y="2889147"/>
            <a:ext cx="2040493" cy="181475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64026293"/>
      </p:ext>
    </p:extLst>
  </p:cSld>
  <p:clrMapOvr>
    <a:masterClrMapping/>
  </p:clrMapOvr>
</p:sld>
</file>

<file path=ppt/theme/theme1.xml><?xml version="1.0" encoding="utf-8"?>
<a:theme xmlns:a="http://schemas.openxmlformats.org/drawingml/2006/main" name="Business Machines">
  <a:themeElements>
    <a:clrScheme name="WORKSPACE SOLUTIONS">
      <a:dk1>
        <a:srgbClr val="000000"/>
      </a:dk1>
      <a:lt1>
        <a:srgbClr val="FFFFFF"/>
      </a:lt1>
      <a:dk2>
        <a:srgbClr val="7F7F7F"/>
      </a:dk2>
      <a:lt2>
        <a:srgbClr val="D9D8D6"/>
      </a:lt2>
      <a:accent1>
        <a:srgbClr val="938D8A"/>
      </a:accent1>
      <a:accent2>
        <a:srgbClr val="B3AFAD"/>
      </a:accent2>
      <a:accent3>
        <a:srgbClr val="D9D8D6"/>
      </a:accent3>
      <a:accent4>
        <a:srgbClr val="000000"/>
      </a:accent4>
      <a:accent5>
        <a:srgbClr val="FBBA00"/>
      </a:accent5>
      <a:accent6>
        <a:srgbClr val="5C95CD"/>
      </a:accent6>
      <a:hlink>
        <a:srgbClr val="002060"/>
      </a:hlink>
      <a:folHlink>
        <a:srgbClr val="0070C0"/>
      </a:folHlink>
    </a:clrScheme>
    <a:fontScheme name="Raleway">
      <a:majorFont>
        <a:latin typeface="Raleway Light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ract Interiors">
  <a:themeElements>
    <a:clrScheme name="WORKSPACE HEALTH">
      <a:dk1>
        <a:srgbClr val="000000"/>
      </a:dk1>
      <a:lt1>
        <a:srgbClr val="FFFFFF"/>
      </a:lt1>
      <a:dk2>
        <a:srgbClr val="7F7F7F"/>
      </a:dk2>
      <a:lt2>
        <a:srgbClr val="FFFFFF"/>
      </a:lt2>
      <a:accent1>
        <a:srgbClr val="677675"/>
      </a:accent1>
      <a:accent2>
        <a:srgbClr val="938D8A"/>
      </a:accent2>
      <a:accent3>
        <a:srgbClr val="949F9E"/>
      </a:accent3>
      <a:accent4>
        <a:srgbClr val="B3AFAD"/>
      </a:accent4>
      <a:accent5>
        <a:srgbClr val="FBBA00"/>
      </a:accent5>
      <a:accent6>
        <a:srgbClr val="5C95CD"/>
      </a:accent6>
      <a:hlink>
        <a:srgbClr val="002060"/>
      </a:hlink>
      <a:folHlink>
        <a:srgbClr val="0070C0"/>
      </a:folHlink>
    </a:clrScheme>
    <a:fontScheme name="Raleway">
      <a:majorFont>
        <a:latin typeface="Raleway Light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Air Treatment">
  <a:themeElements>
    <a:clrScheme name="AIR QUALITY MANAGEMENT">
      <a:dk1>
        <a:srgbClr val="000000"/>
      </a:dk1>
      <a:lt1>
        <a:srgbClr val="FFFFFF"/>
      </a:lt1>
      <a:dk2>
        <a:srgbClr val="7F7F7F"/>
      </a:dk2>
      <a:lt2>
        <a:srgbClr val="FFFFFF"/>
      </a:lt2>
      <a:accent1>
        <a:srgbClr val="6F8A9B"/>
      </a:accent1>
      <a:accent2>
        <a:srgbClr val="9AADB8"/>
      </a:accent2>
      <a:accent3>
        <a:srgbClr val="938D8A"/>
      </a:accent3>
      <a:accent4>
        <a:srgbClr val="B3AFAD"/>
      </a:accent4>
      <a:accent5>
        <a:srgbClr val="FBBA00"/>
      </a:accent5>
      <a:accent6>
        <a:srgbClr val="5C95CD"/>
      </a:accent6>
      <a:hlink>
        <a:srgbClr val="002060"/>
      </a:hlink>
      <a:folHlink>
        <a:srgbClr val="0070C0"/>
      </a:folHlink>
    </a:clrScheme>
    <a:fontScheme name="Raleway">
      <a:majorFont>
        <a:latin typeface="Raleway Light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Bankers Box">
  <a:themeElements>
    <a:clrScheme name="STORAGE &amp; ORG">
      <a:dk1>
        <a:srgbClr val="000000"/>
      </a:dk1>
      <a:lt1>
        <a:srgbClr val="FFFFFF"/>
      </a:lt1>
      <a:dk2>
        <a:srgbClr val="7F7F7F"/>
      </a:dk2>
      <a:lt2>
        <a:srgbClr val="FFFFFF"/>
      </a:lt2>
      <a:accent1>
        <a:srgbClr val="1E4288"/>
      </a:accent1>
      <a:accent2>
        <a:srgbClr val="0D1030"/>
      </a:accent2>
      <a:accent3>
        <a:srgbClr val="617AAB"/>
      </a:accent3>
      <a:accent4>
        <a:srgbClr val="55586E"/>
      </a:accent4>
      <a:accent5>
        <a:srgbClr val="FBBA00"/>
      </a:accent5>
      <a:accent6>
        <a:srgbClr val="5C95CD"/>
      </a:accent6>
      <a:hlink>
        <a:srgbClr val="002060"/>
      </a:hlink>
      <a:folHlink>
        <a:srgbClr val="0070C0"/>
      </a:folHlink>
    </a:clrScheme>
    <a:fontScheme name="Raleway">
      <a:majorFont>
        <a:latin typeface="Raleway Light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Fellowes Brands">
  <a:themeElements>
    <a:clrScheme name="WORKSPACE SOLUTIONS">
      <a:dk1>
        <a:srgbClr val="000000"/>
      </a:dk1>
      <a:lt1>
        <a:srgbClr val="FFFFFF"/>
      </a:lt1>
      <a:dk2>
        <a:srgbClr val="7F7F7F"/>
      </a:dk2>
      <a:lt2>
        <a:srgbClr val="D9D8D6"/>
      </a:lt2>
      <a:accent1>
        <a:srgbClr val="938D8A"/>
      </a:accent1>
      <a:accent2>
        <a:srgbClr val="B3AFAD"/>
      </a:accent2>
      <a:accent3>
        <a:srgbClr val="D9D8D6"/>
      </a:accent3>
      <a:accent4>
        <a:srgbClr val="000000"/>
      </a:accent4>
      <a:accent5>
        <a:srgbClr val="FBBA00"/>
      </a:accent5>
      <a:accent6>
        <a:srgbClr val="5C95CD"/>
      </a:accent6>
      <a:hlink>
        <a:srgbClr val="002060"/>
      </a:hlink>
      <a:folHlink>
        <a:srgbClr val="0070C0"/>
      </a:folHlink>
    </a:clrScheme>
    <a:fontScheme name="Raleway">
      <a:majorFont>
        <a:latin typeface="Raleway Light"/>
        <a:ea typeface=""/>
        <a:cs typeface=""/>
      </a:majorFont>
      <a:minorFont>
        <a:latin typeface="Raleway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cb25744-64b3-4ae9-a079-e5b08def17b2" xsi:nil="true"/>
    <lcf76f155ced4ddcb4097134ff3c332f xmlns="155ffe44-6a34-4b2c-800a-0b248c1f9fbf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_dlc_ExpireDate xmlns="http://schemas.microsoft.com/sharepoint/v3">2025-11-16T08:56:00+00:00</_dlc_ExpireDate>
    <_dlc_ExpireDateSaved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00951B51F37BE41AC2AC703634A36BC" ma:contentTypeVersion="50" ma:contentTypeDescription="Create a new document." ma:contentTypeScope="" ma:versionID="755add4955ba2d9d095cf6c3daa2a5ae">
  <xsd:schema xmlns:xsd="http://www.w3.org/2001/XMLSchema" xmlns:xs="http://www.w3.org/2001/XMLSchema" xmlns:p="http://schemas.microsoft.com/office/2006/metadata/properties" xmlns:ns1="http://schemas.microsoft.com/sharepoint/v3" xmlns:ns2="dccd4683-6d28-4ec5-95df-bd72f7ce17a9" xmlns:ns3="155ffe44-6a34-4b2c-800a-0b248c1f9fbf" xmlns:ns4="6cb25744-64b3-4ae9-a079-e5b08def17b2" targetNamespace="http://schemas.microsoft.com/office/2006/metadata/properties" ma:root="true" ma:fieldsID="dfedbbaecd37a705bab2cee14929dac6" ns1:_="" ns2:_="" ns3:_="" ns4:_="">
    <xsd:import namespace="http://schemas.microsoft.com/sharepoint/v3"/>
    <xsd:import namespace="dccd4683-6d28-4ec5-95df-bd72f7ce17a9"/>
    <xsd:import namespace="155ffe44-6a34-4b2c-800a-0b248c1f9fbf"/>
    <xsd:import namespace="6cb25744-64b3-4ae9-a079-e5b08def17b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1:_dlc_Exempt" minOccurs="0"/>
                <xsd:element ref="ns1:_dlc_ExpireDateSaved" minOccurs="0"/>
                <xsd:element ref="ns1:_dlc_ExpireDat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  <xsd:element ref="ns3:MediaServiceSearchProperties" minOccurs="0"/>
                <xsd:element ref="ns1:_ip_UnifiedCompliancePolicyProperties" minOccurs="0"/>
                <xsd:element ref="ns1:_ip_UnifiedCompliancePolicyUIAction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20" nillable="true" ma:displayName="Exempt from Policy" ma:hidden="true" ma:internalName="_dlc_Exempt" ma:readOnly="true">
      <xsd:simpleType>
        <xsd:restriction base="dms:Unknown"/>
      </xsd:simpleType>
    </xsd:element>
    <xsd:element name="_dlc_ExpireDateSaved" ma:index="21" nillable="true" ma:displayName="Original Expiration Date" ma:hidden="true" ma:internalName="_dlc_ExpireDateSaved" ma:readOnly="true">
      <xsd:simpleType>
        <xsd:restriction base="dms:DateTime"/>
      </xsd:simpleType>
    </xsd:element>
    <xsd:element name="_dlc_ExpireDate" ma:index="22" nillable="true" ma:displayName="Expiration Date" ma:description="" ma:hidden="true" ma:indexed="true" ma:internalName="_dlc_ExpireDate" ma:readOnly="true">
      <xsd:simpleType>
        <xsd:restriction base="dms:DateTime"/>
      </xsd:simpleType>
    </xsd:element>
    <xsd:element name="_ip_UnifiedCompliancePolicyProperties" ma:index="29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30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d4683-6d28-4ec5-95df-bd72f7ce17a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5ffe44-6a34-4b2c-800a-0b248c1f9fb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78c9cc6-5748-407a-9eed-1e5a3b9626e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31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b25744-64b3-4ae9-a079-e5b08def17b2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adad2588-4df6-41cb-97d3-f8188754a4ed}" ma:internalName="TaxCatchAll" ma:showField="CatchAllData" ma:web="dccd4683-6d28-4ec5-95df-bd72f7ce17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p:Policy xmlns:p="office.server.policy" id="" local="true">
  <p:Name>Document</p:Name>
  <p:Description>This policy will delete items with modified dates older than 90 days</p:Description>
  <p:Statement>Delete 90 days after modified date</p:Statement>
  <p:PolicyItems>
    <p:PolicyItem featureId="Microsoft.Office.RecordsManagement.PolicyFeatures.Expiration" staticId="0x010100200951B51F37BE41AC2AC703634A36BC|-257562291" UniqueId="d5be1bf6-b727-4dbb-b67d-502f5bb54d4d">
      <p:Name>Retention</p:Name>
      <p:Description>Automatic scheduling of content for processing, and performing a retention action on content that has reached its due date.</p:Description>
      <p:CustomData>
        <Schedules nextStageId="2">
          <Schedule type="Default">
            <stages>
              <data stageId="1">
                <formula id="Microsoft.Office.RecordsManagement.PolicyFeatures.Expiration.Formula.BuiltIn">
                  <number>90</number>
                  <property>Modified</property>
                  <propertyId>28cf69c5-fa48-462a-b5cd-27b6f9d2bd5f</propertyId>
                  <period>days</period>
                </formula>
                <action type="action" id="Microsoft.Office.RecordsManagement.PolicyFeatures.Expiration.Action.Delete"/>
              </data>
            </stages>
          </Schedule>
        </Schedules>
      </p:CustomData>
    </p:PolicyItem>
  </p:PolicyItems>
</p:Policy>
</file>

<file path=customXml/itemProps1.xml><?xml version="1.0" encoding="utf-8"?>
<ds:datastoreItem xmlns:ds="http://schemas.openxmlformats.org/officeDocument/2006/customXml" ds:itemID="{ADF866E1-5AB9-4775-9974-5107E69C0A0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795EB2E-9D6C-4814-A3A6-BB07E8E25910}">
  <ds:schemaRefs>
    <ds:schemaRef ds:uri="0604d43d-a1b4-444d-b7b5-8a4d026ffda0"/>
    <ds:schemaRef ds:uri="6cb25744-64b3-4ae9-a079-e5b08def17b2"/>
    <ds:schemaRef ds:uri="b99ab383-2a82-410a-b024-c097cb1f1cd4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37a7d39f-3d2e-4fc0-b243-dc70da190d26"/>
  </ds:schemaRefs>
</ds:datastoreItem>
</file>

<file path=customXml/itemProps3.xml><?xml version="1.0" encoding="utf-8"?>
<ds:datastoreItem xmlns:ds="http://schemas.openxmlformats.org/officeDocument/2006/customXml" ds:itemID="{102DAA67-C1D1-49BD-A779-E27ED925FFFC}"/>
</file>

<file path=customXml/itemProps4.xml><?xml version="1.0" encoding="utf-8"?>
<ds:datastoreItem xmlns:ds="http://schemas.openxmlformats.org/officeDocument/2006/customXml" ds:itemID="{EE1396E2-6FCC-4502-BDEA-CCDD0D339C31}"/>
</file>

<file path=docProps/app.xml><?xml version="1.0" encoding="utf-8"?>
<Properties xmlns="http://schemas.openxmlformats.org/officeDocument/2006/extended-properties" xmlns:vt="http://schemas.openxmlformats.org/officeDocument/2006/docPropsVTypes">
  <TotalTime>6269</TotalTime>
  <Words>994</Words>
  <Application>Microsoft Office PowerPoint</Application>
  <PresentationFormat>Widescreen</PresentationFormat>
  <Paragraphs>270</Paragraphs>
  <Slides>8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Business Machines</vt:lpstr>
      <vt:lpstr>Contract Interiors</vt:lpstr>
      <vt:lpstr>Air Treatment</vt:lpstr>
      <vt:lpstr>Bankers Box</vt:lpstr>
      <vt:lpstr>Fellowes Brands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Grange, Laura</dc:creator>
  <cp:lastModifiedBy>Knight, Daniel</cp:lastModifiedBy>
  <cp:revision>57</cp:revision>
  <dcterms:created xsi:type="dcterms:W3CDTF">2022-04-12T10:03:17Z</dcterms:created>
  <dcterms:modified xsi:type="dcterms:W3CDTF">2025-08-17T00:17:08Z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0x010100200951B51F37BE41AC2AC703634A36BC</vt:lpwstr>
  </property>
  <property fmtid="{D5CDD505-2E9C-101B-9397-08002B2CF9AE}" pid="4" name="_dlc_policyId">
    <vt:lpwstr>0x010100200951B51F37BE41AC2AC703634A36BC|-257562291</vt:lpwstr>
  </property>
  <property fmtid="{D5CDD505-2E9C-101B-9397-08002B2CF9AE}" pid="5" name="ItemRetentionFormula">
    <vt:lpwstr>&lt;formula id="Microsoft.Office.RecordsManagement.PolicyFeatures.Expiration.Formula.BuiltIn"&gt;&lt;number&gt;90&lt;/number&gt;&lt;property&gt;Modified&lt;/property&gt;&lt;propertyId&gt;28cf69c5-fa48-462a-b5cd-27b6f9d2bd5f&lt;/propertyId&gt;&lt;period&gt;days&lt;/period&gt;&lt;/formula&gt;</vt:lpwstr>
  </property>
</Properties>
</file>